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61"/>
  </p:notesMasterIdLst>
  <p:sldIdLst>
    <p:sldId id="327" r:id="rId2"/>
    <p:sldId id="257" r:id="rId3"/>
    <p:sldId id="258" r:id="rId4"/>
    <p:sldId id="259" r:id="rId5"/>
    <p:sldId id="261" r:id="rId6"/>
    <p:sldId id="264" r:id="rId7"/>
    <p:sldId id="262" r:id="rId8"/>
    <p:sldId id="263" r:id="rId9"/>
    <p:sldId id="329" r:id="rId10"/>
    <p:sldId id="268" r:id="rId11"/>
    <p:sldId id="265" r:id="rId12"/>
    <p:sldId id="266" r:id="rId13"/>
    <p:sldId id="326" r:id="rId14"/>
    <p:sldId id="313" r:id="rId15"/>
    <p:sldId id="269" r:id="rId16"/>
    <p:sldId id="271" r:id="rId17"/>
    <p:sldId id="272" r:id="rId18"/>
    <p:sldId id="273" r:id="rId19"/>
    <p:sldId id="275" r:id="rId20"/>
    <p:sldId id="276" r:id="rId21"/>
    <p:sldId id="278" r:id="rId22"/>
    <p:sldId id="279" r:id="rId23"/>
    <p:sldId id="280" r:id="rId24"/>
    <p:sldId id="281" r:id="rId25"/>
    <p:sldId id="282" r:id="rId26"/>
    <p:sldId id="283" r:id="rId27"/>
    <p:sldId id="284" r:id="rId28"/>
    <p:sldId id="286" r:id="rId29"/>
    <p:sldId id="291" r:id="rId30"/>
    <p:sldId id="292" r:id="rId31"/>
    <p:sldId id="293" r:id="rId32"/>
    <p:sldId id="294" r:id="rId33"/>
    <p:sldId id="295" r:id="rId34"/>
    <p:sldId id="298" r:id="rId35"/>
    <p:sldId id="299" r:id="rId36"/>
    <p:sldId id="297" r:id="rId37"/>
    <p:sldId id="300" r:id="rId38"/>
    <p:sldId id="301" r:id="rId39"/>
    <p:sldId id="302" r:id="rId40"/>
    <p:sldId id="303" r:id="rId41"/>
    <p:sldId id="304" r:id="rId42"/>
    <p:sldId id="305" r:id="rId43"/>
    <p:sldId id="306" r:id="rId44"/>
    <p:sldId id="307" r:id="rId45"/>
    <p:sldId id="308" r:id="rId46"/>
    <p:sldId id="309" r:id="rId47"/>
    <p:sldId id="311" r:id="rId48"/>
    <p:sldId id="310" r:id="rId49"/>
    <p:sldId id="314" r:id="rId50"/>
    <p:sldId id="312" r:id="rId51"/>
    <p:sldId id="315" r:id="rId52"/>
    <p:sldId id="316" r:id="rId53"/>
    <p:sldId id="317" r:id="rId54"/>
    <p:sldId id="318" r:id="rId55"/>
    <p:sldId id="319" r:id="rId56"/>
    <p:sldId id="320" r:id="rId57"/>
    <p:sldId id="321" r:id="rId58"/>
    <p:sldId id="322" r:id="rId59"/>
    <p:sldId id="323" r:id="rId6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2F3E"/>
    <a:srgbClr val="3A4A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45"/>
    <p:restoredTop sz="89849"/>
  </p:normalViewPr>
  <p:slideViewPr>
    <p:cSldViewPr snapToGrid="0" snapToObjects="1">
      <p:cViewPr varScale="1">
        <p:scale>
          <a:sx n="66" d="100"/>
          <a:sy n="66" d="100"/>
        </p:scale>
        <p:origin x="184" y="15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 name="Google Shape;5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US" altLang="ja-JP"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 name="Google Shape;14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 name="Google Shape;16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0921087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en-US" altLang="ja-JP" dirty="0"/>
          </a:p>
        </p:txBody>
      </p:sp>
    </p:spTree>
    <p:extLst>
      <p:ext uri="{BB962C8B-B14F-4D97-AF65-F5344CB8AC3E}">
        <p14:creationId xmlns:p14="http://schemas.microsoft.com/office/powerpoint/2010/main" val="10205305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US" altLang="ja-JP"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7" name="Google Shape;237;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1" name="Google Shape;311;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d89bd2a927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Google Shape;320;gd89bd2a927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4" name="Google Shape;6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d89bd2a927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0" name="Google Shape;330;gd89bd2a927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d89bd2a927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8" name="Google Shape;338;gd89bd2a927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d89bd2a927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6" name="Google Shape;346;gd89bd2a927_0_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d89bd2a92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 name="Google Shape;351;gd89bd2a927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d89bd2a927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gd89bd2a927_0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d89bd2a927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8" name="Google Shape;378;gd89bd2a927_0_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d89bd2a927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6" name="Google Shape;386;gd89bd2a927_0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d89bd2a927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2" name="Google Shape;412;gd89bd2a927_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d89bd2a927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6" name="Google Shape;466;gd89bd2a927_0_1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ja-JP" altLang="en-US"/>
              <a:t> </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d89bd2a927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4" name="Google Shape;474;gd89bd2a927_0_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US" altLang="ja-JP"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d89bd2a927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4" name="Google Shape;484;gd89bd2a927_0_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d89bd2a927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9" name="Google Shape;489;gd89bd2a927_0_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d89bd2a927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1" name="Google Shape;501;gd89bd2a927_0_1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9" name="Google Shape;539;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7" name="Google Shape;547;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1" name="Google Shape;511;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8" name="Google Shape;558;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7" name="Google Shape;567;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da2556312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7" name="Google Shape;587;gda25563127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da2556312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2" name="Google Shape;592;gda25563127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Google Shape;8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da2556312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da2556312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da2556312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da2556312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da2556312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da2556312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da25563127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da25563127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da25563127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da25563127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da25563127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da25563127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da2556312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2" name="Google Shape;592;gda25563127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91661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da2556312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2" name="Google Shape;592;gda25563127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372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40204861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da2556312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2" name="Google Shape;592;gda25563127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1178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89bd2a92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 name="Google Shape;114;gd89bd2a92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89bd2a92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 name="Google Shape;114;gd89bd2a92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233416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 name="Google Shape;25;p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6" name="Google Shape;26;p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7" name="Google Shape;27;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D72574-F4D4-DF42-A739-4A283A5E83EB}"/>
              </a:ext>
            </a:extLst>
          </p:cNvPr>
          <p:cNvSpPr>
            <a:spLocks noGrp="1"/>
          </p:cNvSpPr>
          <p:nvPr>
            <p:ph type="ctrTitle"/>
          </p:nvPr>
        </p:nvSpPr>
        <p:spPr/>
        <p:txBody>
          <a:bodyPr>
            <a:normAutofit/>
          </a:bodyPr>
          <a:lstStyle/>
          <a:p>
            <a:r>
              <a:rPr lang="ja" altLang="ja-JP" sz="4800" dirty="0"/>
              <a:t>仮想化・クラウド基礎</a:t>
            </a:r>
            <a:endParaRPr kumimoji="1" lang="ja-JP" altLang="en-US" sz="4800"/>
          </a:p>
        </p:txBody>
      </p:sp>
      <p:sp>
        <p:nvSpPr>
          <p:cNvPr id="6" name="Google Shape;61;p14">
            <a:extLst>
              <a:ext uri="{FF2B5EF4-FFF2-40B4-BE49-F238E27FC236}">
                <a16:creationId xmlns:a16="http://schemas.microsoft.com/office/drawing/2014/main" id="{7E547E0E-ABE1-E842-B3F6-65A4551AAE07}"/>
              </a:ext>
            </a:extLst>
          </p:cNvPr>
          <p:cNvSpPr txBox="1">
            <a:spLocks noGrp="1"/>
          </p:cNvSpPr>
          <p:nvPr>
            <p:ph type="subTitle" idx="1"/>
          </p:nvPr>
        </p:nvSpPr>
        <p:spPr>
          <a:xfrm>
            <a:off x="311708" y="2963334"/>
            <a:ext cx="8520600" cy="400069"/>
          </a:xfrm>
          <a:prstGeom prst="rect">
            <a:avLst/>
          </a:prstGeom>
          <a:noFill/>
          <a:ln>
            <a:noFill/>
          </a:ln>
        </p:spPr>
        <p:txBody>
          <a:bodyPr spcFirstLastPara="1" wrap="square" lIns="91425" tIns="45700" rIns="91425" bIns="45700" anchor="t" anchorCtr="0">
            <a:spAutoFit/>
          </a:bodyPr>
          <a:lstStyle/>
          <a:p>
            <a:r>
              <a:rPr lang="ja-JP" altLang="en-US" sz="2000" b="0" i="0" u="none" strike="noStrike" cap="none">
                <a:solidFill>
                  <a:schemeClr val="bg2">
                    <a:lumMod val="75000"/>
                  </a:schemeClr>
                </a:solidFill>
                <a:latin typeface="Arial"/>
                <a:ea typeface="Arial"/>
                <a:cs typeface="Arial"/>
                <a:sym typeface="Arial"/>
              </a:rPr>
              <a:t>九州大学農学部</a:t>
            </a:r>
            <a:r>
              <a:rPr lang="en-US" altLang="ja-JP" sz="2000" b="0" i="0" u="none" strike="noStrike" cap="none" dirty="0">
                <a:solidFill>
                  <a:schemeClr val="bg2">
                    <a:lumMod val="75000"/>
                  </a:schemeClr>
                </a:solidFill>
                <a:latin typeface="Arial"/>
                <a:ea typeface="Arial"/>
                <a:cs typeface="Arial"/>
                <a:sym typeface="Arial"/>
              </a:rPr>
              <a:t>4</a:t>
            </a:r>
            <a:r>
              <a:rPr lang="ja-JP" altLang="en-US" sz="2000" b="0" i="0" u="none" strike="noStrike" cap="none">
                <a:solidFill>
                  <a:schemeClr val="bg2">
                    <a:lumMod val="75000"/>
                  </a:schemeClr>
                </a:solidFill>
                <a:latin typeface="Arial"/>
                <a:ea typeface="Arial"/>
                <a:cs typeface="Arial"/>
                <a:sym typeface="Arial"/>
              </a:rPr>
              <a:t>年　山野智寛</a:t>
            </a:r>
            <a:endParaRPr sz="2000" b="0" i="0" u="none" strike="noStrike" cap="none" dirty="0">
              <a:solidFill>
                <a:schemeClr val="bg2">
                  <a:lumMod val="75000"/>
                </a:schemeClr>
              </a:solidFill>
              <a:latin typeface="Arial"/>
              <a:ea typeface="Arial"/>
              <a:cs typeface="Arial"/>
              <a:sym typeface="Arial"/>
            </a:endParaRPr>
          </a:p>
        </p:txBody>
      </p:sp>
    </p:spTree>
    <p:extLst>
      <p:ext uri="{BB962C8B-B14F-4D97-AF65-F5344CB8AC3E}">
        <p14:creationId xmlns:p14="http://schemas.microsoft.com/office/powerpoint/2010/main" val="3841135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ja" sz="2400" dirty="0"/>
              <a:t>MLシステムを実現させるための要素</a:t>
            </a:r>
            <a:endParaRPr sz="2400" dirty="0"/>
          </a:p>
          <a:p>
            <a:pPr marL="0" lvl="0" indent="0" algn="l" rtl="0">
              <a:lnSpc>
                <a:spcPct val="100000"/>
              </a:lnSpc>
              <a:spcBef>
                <a:spcPts val="0"/>
              </a:spcBef>
              <a:spcAft>
                <a:spcPts val="0"/>
              </a:spcAft>
              <a:buSzPts val="2800"/>
              <a:buNone/>
            </a:pPr>
            <a:endParaRPr sz="2400" dirty="0"/>
          </a:p>
        </p:txBody>
      </p:sp>
      <p:pic>
        <p:nvPicPr>
          <p:cNvPr id="203" name="Google Shape;203;p25"/>
          <p:cNvPicPr preferRelativeResize="0"/>
          <p:nvPr/>
        </p:nvPicPr>
        <p:blipFill rotWithShape="1">
          <a:blip r:embed="rId3">
            <a:alphaModFix/>
          </a:blip>
          <a:srcRect/>
          <a:stretch/>
        </p:blipFill>
        <p:spPr>
          <a:xfrm>
            <a:off x="1534113" y="1261800"/>
            <a:ext cx="6075775" cy="2527100"/>
          </a:xfrm>
          <a:prstGeom prst="rect">
            <a:avLst/>
          </a:prstGeom>
          <a:noFill/>
          <a:ln>
            <a:noFill/>
          </a:ln>
        </p:spPr>
      </p:pic>
      <p:sp>
        <p:nvSpPr>
          <p:cNvPr id="204" name="Google Shape;204;p25"/>
          <p:cNvSpPr txBox="1"/>
          <p:nvPr/>
        </p:nvSpPr>
        <p:spPr>
          <a:xfrm>
            <a:off x="0" y="4835754"/>
            <a:ext cx="4130925" cy="30774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ja" sz="800" b="0" i="0" u="none" strike="noStrike" cap="none">
                <a:solidFill>
                  <a:srgbClr val="000000"/>
                </a:solidFill>
                <a:latin typeface="Arial"/>
                <a:ea typeface="Arial"/>
                <a:cs typeface="Arial"/>
                <a:sym typeface="Arial"/>
              </a:rPr>
              <a:t>https://papers.nips.cc/paper/2015/file/86df7dcfd896fcaf2674f757a2463eba-Paper.pdf</a:t>
            </a:r>
            <a:endParaRPr sz="800" b="0" i="0" u="none" strike="noStrike" cap="none">
              <a:solidFill>
                <a:srgbClr val="000000"/>
              </a:solidFill>
              <a:latin typeface="Arial"/>
              <a:ea typeface="Arial"/>
              <a:cs typeface="Arial"/>
              <a:sym typeface="Arial"/>
            </a:endParaRPr>
          </a:p>
        </p:txBody>
      </p:sp>
      <p:sp>
        <p:nvSpPr>
          <p:cNvPr id="205" name="Google Shape;205;p25"/>
          <p:cNvSpPr/>
          <p:nvPr/>
        </p:nvSpPr>
        <p:spPr>
          <a:xfrm>
            <a:off x="4130925" y="2374600"/>
            <a:ext cx="519900" cy="510900"/>
          </a:xfrm>
          <a:prstGeom prst="rect">
            <a:avLst/>
          </a:prstGeom>
          <a:noFill/>
          <a:ln w="28575" cap="flat" cmpd="sng">
            <a:solidFill>
              <a:srgbClr val="FA4A4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25"/>
          <p:cNvSpPr txBox="1"/>
          <p:nvPr/>
        </p:nvSpPr>
        <p:spPr>
          <a:xfrm>
            <a:off x="1359350" y="3979000"/>
            <a:ext cx="66333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ja" sz="1400" b="0" i="0" u="none" strike="noStrike" cap="none" dirty="0">
                <a:solidFill>
                  <a:srgbClr val="3F3F3F"/>
                </a:solidFill>
                <a:latin typeface="Arial"/>
                <a:ea typeface="Arial"/>
                <a:cs typeface="Arial"/>
                <a:sym typeface="Arial"/>
              </a:rPr>
              <a:t>現代世界のMLシステムにおいて実際のMLコードが占める割合は非常に小さい。</a:t>
            </a:r>
            <a:endParaRPr sz="1400" b="0" i="0" u="none" strike="noStrike" cap="none" dirty="0">
              <a:solidFill>
                <a:srgbClr val="3F3F3F"/>
              </a:solidFill>
              <a:latin typeface="Arial"/>
              <a:ea typeface="Arial"/>
              <a:cs typeface="Arial"/>
              <a:sym typeface="Arial"/>
            </a:endParaRPr>
          </a:p>
          <a:p>
            <a:pPr marL="0" marR="0" lvl="0" indent="0" algn="l" rtl="0">
              <a:lnSpc>
                <a:spcPct val="100000"/>
              </a:lnSpc>
              <a:spcBef>
                <a:spcPts val="0"/>
              </a:spcBef>
              <a:spcAft>
                <a:spcPts val="0"/>
              </a:spcAft>
              <a:buNone/>
            </a:pPr>
            <a:r>
              <a:rPr lang="ja" sz="1400" b="0" i="0" u="none" strike="noStrike" cap="none" dirty="0">
                <a:solidFill>
                  <a:srgbClr val="3F3F3F"/>
                </a:solidFill>
                <a:latin typeface="Arial"/>
                <a:ea typeface="Arial"/>
                <a:cs typeface="Arial"/>
                <a:sym typeface="Arial"/>
              </a:rPr>
              <a:t>周辺環境の方が巨大で複雑。</a:t>
            </a:r>
            <a:endParaRPr dirty="0"/>
          </a:p>
        </p:txBody>
      </p:sp>
      <p:sp>
        <p:nvSpPr>
          <p:cNvPr id="7" name="Google Shape;61;p14">
            <a:extLst>
              <a:ext uri="{FF2B5EF4-FFF2-40B4-BE49-F238E27FC236}">
                <a16:creationId xmlns:a16="http://schemas.microsoft.com/office/drawing/2014/main" id="{2F55C95A-EAB6-A943-9FB9-3F02AFB20080}"/>
              </a:ext>
            </a:extLst>
          </p:cNvPr>
          <p:cNvSpPr txBox="1">
            <a:spLocks/>
          </p:cNvSpPr>
          <p:nvPr/>
        </p:nvSpPr>
        <p:spPr>
          <a:xfrm>
            <a:off x="7972746" y="4928097"/>
            <a:ext cx="1235483" cy="21540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r>
              <a:rPr lang="ja-JP" altLang="en-US" sz="800">
                <a:solidFill>
                  <a:schemeClr val="bg2">
                    <a:lumMod val="75000"/>
                  </a:schemeClr>
                </a:solidFill>
              </a:rPr>
              <a:t>原作者：山野智寛</a:t>
            </a:r>
            <a:endParaRPr lang="ja-JP" altLang="en-US" sz="800" dirty="0">
              <a:solidFill>
                <a:schemeClr val="bg2">
                  <a:lumMod val="75000"/>
                </a:schemeClr>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ja" sz="2400"/>
              <a:t>機械学習と他の専門分野の関係性</a:t>
            </a:r>
            <a:endParaRPr sz="2400"/>
          </a:p>
        </p:txBody>
      </p:sp>
      <p:sp>
        <p:nvSpPr>
          <p:cNvPr id="148" name="Google Shape;148;p22"/>
          <p:cNvSpPr txBox="1"/>
          <p:nvPr/>
        </p:nvSpPr>
        <p:spPr>
          <a:xfrm>
            <a:off x="3712050" y="2368125"/>
            <a:ext cx="17199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ja" sz="2400" b="1" i="0" u="none" strike="noStrike" cap="none">
                <a:solidFill>
                  <a:srgbClr val="000000"/>
                </a:solidFill>
                <a:latin typeface="Arial"/>
                <a:ea typeface="Arial"/>
                <a:cs typeface="Arial"/>
                <a:sym typeface="Arial"/>
              </a:rPr>
              <a:t>機械学習</a:t>
            </a:r>
            <a:endParaRPr sz="2400" b="1" i="0" u="none" strike="noStrike" cap="none">
              <a:solidFill>
                <a:srgbClr val="000000"/>
              </a:solidFill>
              <a:latin typeface="Arial"/>
              <a:ea typeface="Arial"/>
              <a:cs typeface="Arial"/>
              <a:sym typeface="Arial"/>
            </a:endParaRPr>
          </a:p>
        </p:txBody>
      </p:sp>
      <p:sp>
        <p:nvSpPr>
          <p:cNvPr id="149" name="Google Shape;149;p22"/>
          <p:cNvSpPr txBox="1"/>
          <p:nvPr/>
        </p:nvSpPr>
        <p:spPr>
          <a:xfrm>
            <a:off x="3413600" y="1168650"/>
            <a:ext cx="1976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ja" sz="1400" b="0" i="0" u="none" strike="noStrike" cap="none">
                <a:solidFill>
                  <a:srgbClr val="434343"/>
                </a:solidFill>
                <a:latin typeface="Arial"/>
                <a:ea typeface="Arial"/>
                <a:cs typeface="Arial"/>
                <a:sym typeface="Arial"/>
              </a:rPr>
              <a:t>機械・ロボティクス</a:t>
            </a:r>
            <a:endParaRPr sz="1400" b="0" i="0" u="none" strike="noStrike" cap="none">
              <a:solidFill>
                <a:srgbClr val="434343"/>
              </a:solidFill>
              <a:latin typeface="Arial"/>
              <a:ea typeface="Arial"/>
              <a:cs typeface="Arial"/>
              <a:sym typeface="Arial"/>
            </a:endParaRPr>
          </a:p>
        </p:txBody>
      </p:sp>
      <p:sp>
        <p:nvSpPr>
          <p:cNvPr id="150" name="Google Shape;150;p22"/>
          <p:cNvSpPr txBox="1"/>
          <p:nvPr/>
        </p:nvSpPr>
        <p:spPr>
          <a:xfrm>
            <a:off x="1531675" y="1419275"/>
            <a:ext cx="1976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ja" sz="1400" b="0" i="0" u="none" strike="noStrike" cap="none">
                <a:solidFill>
                  <a:srgbClr val="434343"/>
                </a:solidFill>
                <a:latin typeface="Arial"/>
                <a:ea typeface="Arial"/>
                <a:cs typeface="Arial"/>
                <a:sym typeface="Arial"/>
              </a:rPr>
              <a:t>電気電子デバイス</a:t>
            </a:r>
            <a:endParaRPr sz="1400" b="0" i="0" u="none" strike="noStrike" cap="none">
              <a:solidFill>
                <a:srgbClr val="434343"/>
              </a:solidFill>
              <a:latin typeface="Arial"/>
              <a:ea typeface="Arial"/>
              <a:cs typeface="Arial"/>
              <a:sym typeface="Arial"/>
            </a:endParaRPr>
          </a:p>
        </p:txBody>
      </p:sp>
      <p:sp>
        <p:nvSpPr>
          <p:cNvPr id="151" name="Google Shape;151;p22"/>
          <p:cNvSpPr txBox="1"/>
          <p:nvPr/>
        </p:nvSpPr>
        <p:spPr>
          <a:xfrm>
            <a:off x="2176900" y="2011625"/>
            <a:ext cx="1976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ja" sz="1400" b="0" i="0" u="none" strike="noStrike" cap="none">
                <a:solidFill>
                  <a:srgbClr val="434343"/>
                </a:solidFill>
                <a:latin typeface="Arial"/>
                <a:ea typeface="Arial"/>
                <a:cs typeface="Arial"/>
                <a:sym typeface="Arial"/>
              </a:rPr>
              <a:t>マテリアル</a:t>
            </a:r>
            <a:endParaRPr sz="1400" b="0" i="0" u="none" strike="noStrike" cap="none">
              <a:solidFill>
                <a:srgbClr val="434343"/>
              </a:solidFill>
              <a:latin typeface="Arial"/>
              <a:ea typeface="Arial"/>
              <a:cs typeface="Arial"/>
              <a:sym typeface="Arial"/>
            </a:endParaRPr>
          </a:p>
        </p:txBody>
      </p:sp>
      <p:sp>
        <p:nvSpPr>
          <p:cNvPr id="152" name="Google Shape;152;p22"/>
          <p:cNvSpPr txBox="1"/>
          <p:nvPr/>
        </p:nvSpPr>
        <p:spPr>
          <a:xfrm>
            <a:off x="441800" y="2564225"/>
            <a:ext cx="1976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ja" sz="1400" b="0" i="0" u="none" strike="noStrike" cap="none">
                <a:solidFill>
                  <a:srgbClr val="434343"/>
                </a:solidFill>
                <a:latin typeface="Arial"/>
                <a:ea typeface="Arial"/>
                <a:cs typeface="Arial"/>
                <a:sym typeface="Arial"/>
              </a:rPr>
              <a:t>エネルギー・インフラ</a:t>
            </a:r>
            <a:endParaRPr sz="1400" b="0" i="0" u="none" strike="noStrike" cap="none">
              <a:solidFill>
                <a:srgbClr val="434343"/>
              </a:solidFill>
              <a:latin typeface="Arial"/>
              <a:ea typeface="Arial"/>
              <a:cs typeface="Arial"/>
              <a:sym typeface="Arial"/>
            </a:endParaRPr>
          </a:p>
        </p:txBody>
      </p:sp>
      <p:sp>
        <p:nvSpPr>
          <p:cNvPr id="153" name="Google Shape;153;p22"/>
          <p:cNvSpPr txBox="1"/>
          <p:nvPr/>
        </p:nvSpPr>
        <p:spPr>
          <a:xfrm>
            <a:off x="1437200" y="3116825"/>
            <a:ext cx="1976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ja" sz="1400" b="0" i="0" u="none" strike="noStrike" cap="none">
                <a:solidFill>
                  <a:srgbClr val="434343"/>
                </a:solidFill>
                <a:latin typeface="Arial"/>
                <a:ea typeface="Arial"/>
                <a:cs typeface="Arial"/>
                <a:sym typeface="Arial"/>
              </a:rPr>
              <a:t>製造・プラント</a:t>
            </a:r>
            <a:endParaRPr sz="1400" b="0" i="0" u="none" strike="noStrike" cap="none">
              <a:solidFill>
                <a:srgbClr val="434343"/>
              </a:solidFill>
              <a:latin typeface="Arial"/>
              <a:ea typeface="Arial"/>
              <a:cs typeface="Arial"/>
              <a:sym typeface="Arial"/>
            </a:endParaRPr>
          </a:p>
        </p:txBody>
      </p:sp>
      <p:sp>
        <p:nvSpPr>
          <p:cNvPr id="154" name="Google Shape;154;p22"/>
          <p:cNvSpPr txBox="1"/>
          <p:nvPr/>
        </p:nvSpPr>
        <p:spPr>
          <a:xfrm>
            <a:off x="971000" y="3917225"/>
            <a:ext cx="1976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ja" sz="1400" b="0" i="0" u="none" strike="noStrike" cap="none">
                <a:solidFill>
                  <a:srgbClr val="434343"/>
                </a:solidFill>
                <a:latin typeface="Arial"/>
                <a:ea typeface="Arial"/>
                <a:cs typeface="Arial"/>
                <a:sym typeface="Arial"/>
              </a:rPr>
              <a:t>医学・薬学・農学</a:t>
            </a:r>
            <a:endParaRPr sz="1400" b="0" i="0" u="none" strike="noStrike" cap="none">
              <a:solidFill>
                <a:srgbClr val="434343"/>
              </a:solidFill>
              <a:latin typeface="Arial"/>
              <a:ea typeface="Arial"/>
              <a:cs typeface="Arial"/>
              <a:sym typeface="Arial"/>
            </a:endParaRPr>
          </a:p>
        </p:txBody>
      </p:sp>
      <p:sp>
        <p:nvSpPr>
          <p:cNvPr id="155" name="Google Shape;155;p22"/>
          <p:cNvSpPr txBox="1"/>
          <p:nvPr/>
        </p:nvSpPr>
        <p:spPr>
          <a:xfrm>
            <a:off x="3271775" y="3405713"/>
            <a:ext cx="1976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ja" sz="1400" b="0" i="0" u="none" strike="noStrike" cap="none">
                <a:solidFill>
                  <a:srgbClr val="434343"/>
                </a:solidFill>
                <a:latin typeface="Arial"/>
                <a:ea typeface="Arial"/>
                <a:cs typeface="Arial"/>
                <a:sym typeface="Arial"/>
              </a:rPr>
              <a:t>生物学・化学・物理学</a:t>
            </a:r>
            <a:endParaRPr sz="1400" b="0" i="0" u="none" strike="noStrike" cap="none">
              <a:solidFill>
                <a:srgbClr val="434343"/>
              </a:solidFill>
              <a:latin typeface="Arial"/>
              <a:ea typeface="Arial"/>
              <a:cs typeface="Arial"/>
              <a:sym typeface="Arial"/>
            </a:endParaRPr>
          </a:p>
        </p:txBody>
      </p:sp>
      <p:sp>
        <p:nvSpPr>
          <p:cNvPr id="156" name="Google Shape;156;p22"/>
          <p:cNvSpPr txBox="1"/>
          <p:nvPr/>
        </p:nvSpPr>
        <p:spPr>
          <a:xfrm>
            <a:off x="5033400" y="1677575"/>
            <a:ext cx="1976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ja" sz="1400" b="0" i="0" u="none" strike="noStrike" cap="none">
                <a:solidFill>
                  <a:srgbClr val="434343"/>
                </a:solidFill>
                <a:latin typeface="Arial"/>
                <a:ea typeface="Arial"/>
                <a:cs typeface="Arial"/>
                <a:sym typeface="Arial"/>
              </a:rPr>
              <a:t>環境科学</a:t>
            </a:r>
            <a:endParaRPr sz="1400" b="0" i="0" u="none" strike="noStrike" cap="none">
              <a:solidFill>
                <a:srgbClr val="434343"/>
              </a:solidFill>
              <a:latin typeface="Arial"/>
              <a:ea typeface="Arial"/>
              <a:cs typeface="Arial"/>
              <a:sym typeface="Arial"/>
            </a:endParaRPr>
          </a:p>
        </p:txBody>
      </p:sp>
      <p:sp>
        <p:nvSpPr>
          <p:cNvPr id="157" name="Google Shape;157;p22"/>
          <p:cNvSpPr txBox="1"/>
          <p:nvPr/>
        </p:nvSpPr>
        <p:spPr>
          <a:xfrm>
            <a:off x="6298025" y="1277375"/>
            <a:ext cx="1976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ja" sz="1400" b="0" i="0" u="none" strike="noStrike" cap="none">
                <a:solidFill>
                  <a:srgbClr val="434343"/>
                </a:solidFill>
                <a:latin typeface="Arial"/>
                <a:ea typeface="Arial"/>
                <a:cs typeface="Arial"/>
                <a:sym typeface="Arial"/>
              </a:rPr>
              <a:t>社会科学・社会工学</a:t>
            </a:r>
            <a:endParaRPr sz="1400" b="0" i="0" u="none" strike="noStrike" cap="none">
              <a:solidFill>
                <a:srgbClr val="434343"/>
              </a:solidFill>
              <a:latin typeface="Arial"/>
              <a:ea typeface="Arial"/>
              <a:cs typeface="Arial"/>
              <a:sym typeface="Arial"/>
            </a:endParaRPr>
          </a:p>
        </p:txBody>
      </p:sp>
      <p:sp>
        <p:nvSpPr>
          <p:cNvPr id="158" name="Google Shape;158;p22"/>
          <p:cNvSpPr txBox="1"/>
          <p:nvPr/>
        </p:nvSpPr>
        <p:spPr>
          <a:xfrm>
            <a:off x="5431950" y="2891025"/>
            <a:ext cx="1976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ja" sz="1400" b="0" i="0" u="none" strike="noStrike" cap="none">
                <a:solidFill>
                  <a:srgbClr val="434343"/>
                </a:solidFill>
                <a:latin typeface="Arial"/>
                <a:ea typeface="Arial"/>
                <a:cs typeface="Arial"/>
                <a:sym typeface="Arial"/>
              </a:rPr>
              <a:t>人文学</a:t>
            </a:r>
            <a:endParaRPr sz="1400" b="0" i="0" u="none" strike="noStrike" cap="none">
              <a:solidFill>
                <a:srgbClr val="434343"/>
              </a:solidFill>
              <a:latin typeface="Arial"/>
              <a:ea typeface="Arial"/>
              <a:cs typeface="Arial"/>
              <a:sym typeface="Arial"/>
            </a:endParaRPr>
          </a:p>
        </p:txBody>
      </p:sp>
      <p:sp>
        <p:nvSpPr>
          <p:cNvPr id="159" name="Google Shape;159;p22"/>
          <p:cNvSpPr txBox="1"/>
          <p:nvPr/>
        </p:nvSpPr>
        <p:spPr>
          <a:xfrm>
            <a:off x="5779300" y="2153538"/>
            <a:ext cx="2677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ja" sz="1400" b="0" i="0" u="none" strike="noStrike" cap="none">
                <a:solidFill>
                  <a:srgbClr val="434343"/>
                </a:solidFill>
                <a:latin typeface="Arial"/>
                <a:ea typeface="Arial"/>
                <a:cs typeface="Arial"/>
                <a:sym typeface="Arial"/>
              </a:rPr>
              <a:t>法学・法医学・プライバシー</a:t>
            </a:r>
            <a:endParaRPr sz="1400" b="0" i="0" u="none" strike="noStrike" cap="none">
              <a:solidFill>
                <a:srgbClr val="434343"/>
              </a:solidFill>
              <a:latin typeface="Arial"/>
              <a:ea typeface="Arial"/>
              <a:cs typeface="Arial"/>
              <a:sym typeface="Arial"/>
            </a:endParaRPr>
          </a:p>
        </p:txBody>
      </p:sp>
      <p:sp>
        <p:nvSpPr>
          <p:cNvPr id="160" name="Google Shape;160;p22"/>
          <p:cNvSpPr txBox="1"/>
          <p:nvPr/>
        </p:nvSpPr>
        <p:spPr>
          <a:xfrm>
            <a:off x="6855900" y="3375763"/>
            <a:ext cx="1976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ja" sz="1400" b="0" i="0" u="none" strike="noStrike" cap="none">
                <a:solidFill>
                  <a:srgbClr val="434343"/>
                </a:solidFill>
                <a:latin typeface="Arial"/>
                <a:ea typeface="Arial"/>
                <a:cs typeface="Arial"/>
                <a:sym typeface="Arial"/>
              </a:rPr>
              <a:t>人間科学・人間工学</a:t>
            </a:r>
            <a:endParaRPr sz="1400" b="0" i="0" u="none" strike="noStrike" cap="none">
              <a:solidFill>
                <a:srgbClr val="434343"/>
              </a:solidFill>
              <a:latin typeface="Arial"/>
              <a:ea typeface="Arial"/>
              <a:cs typeface="Arial"/>
              <a:sym typeface="Arial"/>
            </a:endParaRPr>
          </a:p>
        </p:txBody>
      </p:sp>
      <p:sp>
        <p:nvSpPr>
          <p:cNvPr id="161" name="Google Shape;161;p22"/>
          <p:cNvSpPr txBox="1"/>
          <p:nvPr/>
        </p:nvSpPr>
        <p:spPr>
          <a:xfrm>
            <a:off x="5347325" y="3860525"/>
            <a:ext cx="1976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ja" sz="1400" b="0" i="0" u="none" strike="noStrike" cap="none">
                <a:solidFill>
                  <a:srgbClr val="434343"/>
                </a:solidFill>
                <a:latin typeface="Arial"/>
                <a:ea typeface="Arial"/>
                <a:cs typeface="Arial"/>
                <a:sym typeface="Arial"/>
              </a:rPr>
              <a:t>心理学・感性工学</a:t>
            </a:r>
            <a:endParaRPr sz="1400" b="0" i="0" u="none" strike="noStrike" cap="none">
              <a:solidFill>
                <a:srgbClr val="434343"/>
              </a:solidFill>
              <a:latin typeface="Arial"/>
              <a:ea typeface="Arial"/>
              <a:cs typeface="Arial"/>
              <a:sym typeface="Arial"/>
            </a:endParaRPr>
          </a:p>
        </p:txBody>
      </p:sp>
      <p:sp>
        <p:nvSpPr>
          <p:cNvPr id="162" name="Google Shape;162;p22"/>
          <p:cNvSpPr txBox="1"/>
          <p:nvPr/>
        </p:nvSpPr>
        <p:spPr>
          <a:xfrm>
            <a:off x="2902350" y="4366275"/>
            <a:ext cx="3339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ja" sz="1400" b="0" i="0" u="none" strike="noStrike" cap="none">
                <a:solidFill>
                  <a:srgbClr val="434343"/>
                </a:solidFill>
                <a:latin typeface="Arial"/>
                <a:ea typeface="Arial"/>
                <a:cs typeface="Arial"/>
                <a:sym typeface="Arial"/>
              </a:rPr>
              <a:t>アート・デザイン・メディア工学</a:t>
            </a:r>
            <a:endParaRPr sz="1400" b="0" i="0" u="none" strike="noStrike" cap="none">
              <a:solidFill>
                <a:srgbClr val="434343"/>
              </a:solidFill>
              <a:latin typeface="Arial"/>
              <a:ea typeface="Arial"/>
              <a:cs typeface="Arial"/>
              <a:sym typeface="Arial"/>
            </a:endParaRPr>
          </a:p>
        </p:txBody>
      </p:sp>
      <p:sp>
        <p:nvSpPr>
          <p:cNvPr id="164" name="Google Shape;164;p22"/>
          <p:cNvSpPr txBox="1"/>
          <p:nvPr/>
        </p:nvSpPr>
        <p:spPr>
          <a:xfrm>
            <a:off x="6914025" y="2777600"/>
            <a:ext cx="146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ja">
                <a:solidFill>
                  <a:srgbClr val="3F3F3F"/>
                </a:solidFill>
              </a:rPr>
              <a:t>経済・金融</a:t>
            </a:r>
            <a:endParaRPr>
              <a:solidFill>
                <a:srgbClr val="3F3F3F"/>
              </a:solidFill>
            </a:endParaRPr>
          </a:p>
        </p:txBody>
      </p:sp>
      <p:sp>
        <p:nvSpPr>
          <p:cNvPr id="19" name="Google Shape;61;p14">
            <a:extLst>
              <a:ext uri="{FF2B5EF4-FFF2-40B4-BE49-F238E27FC236}">
                <a16:creationId xmlns:a16="http://schemas.microsoft.com/office/drawing/2014/main" id="{6754F4FD-35A6-0A4B-B38B-36FF48CBE511}"/>
              </a:ext>
            </a:extLst>
          </p:cNvPr>
          <p:cNvSpPr txBox="1">
            <a:spLocks/>
          </p:cNvSpPr>
          <p:nvPr/>
        </p:nvSpPr>
        <p:spPr>
          <a:xfrm>
            <a:off x="7972746" y="4928097"/>
            <a:ext cx="1235483" cy="21540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r>
              <a:rPr lang="ja-JP" altLang="en-US" sz="800">
                <a:solidFill>
                  <a:schemeClr val="bg2">
                    <a:lumMod val="75000"/>
                  </a:schemeClr>
                </a:solidFill>
              </a:rPr>
              <a:t>原作者：山野智寛</a:t>
            </a:r>
            <a:endParaRPr lang="ja-JP" altLang="en-US" sz="800" dirty="0">
              <a:solidFill>
                <a:schemeClr val="bg2">
                  <a:lumMod val="75000"/>
                </a:schemeClr>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ja" sz="2400" dirty="0"/>
              <a:t>身近な機械学習プロジェクト例</a:t>
            </a:r>
            <a:endParaRPr sz="2400" dirty="0"/>
          </a:p>
        </p:txBody>
      </p:sp>
      <p:sp>
        <p:nvSpPr>
          <p:cNvPr id="170" name="Google Shape;170;p23"/>
          <p:cNvSpPr txBox="1">
            <a:spLocks noGrp="1"/>
          </p:cNvSpPr>
          <p:nvPr>
            <p:ph type="body" idx="1"/>
          </p:nvPr>
        </p:nvSpPr>
        <p:spPr>
          <a:xfrm>
            <a:off x="311700" y="3032650"/>
            <a:ext cx="4260300" cy="1674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r>
              <a:rPr lang="ja" sz="1400">
                <a:solidFill>
                  <a:srgbClr val="3F3F3F"/>
                </a:solidFill>
              </a:rPr>
              <a:t>ウェルスナビ株式会社との共同研究。人間が心理的な罠に陥らず、長期の資産運用を成功させられるよう、AIによってサポートすることを目的としている。</a:t>
            </a:r>
            <a:endParaRPr sz="1400">
              <a:solidFill>
                <a:srgbClr val="3F3F3F"/>
              </a:solidFill>
            </a:endParaRPr>
          </a:p>
        </p:txBody>
      </p:sp>
      <p:sp>
        <p:nvSpPr>
          <p:cNvPr id="171" name="Google Shape;171;p23"/>
          <p:cNvSpPr txBox="1">
            <a:spLocks noGrp="1"/>
          </p:cNvSpPr>
          <p:nvPr>
            <p:ph type="body" idx="1"/>
          </p:nvPr>
        </p:nvSpPr>
        <p:spPr>
          <a:xfrm>
            <a:off x="4719100" y="3032650"/>
            <a:ext cx="4260300" cy="1674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r>
              <a:rPr lang="ja" sz="1400">
                <a:solidFill>
                  <a:srgbClr val="3F3F3F"/>
                </a:solidFill>
              </a:rPr>
              <a:t>リクルートとの共同研究プロジェクトの一つ。スーモ内のアクセスログを元にしたデータマイニングから、不動産という商材の特徴（検討期間が長い、家はすべて別の商品）に注目して、それに合わせた推薦アルゴリズムの提案を行っている。</a:t>
            </a:r>
            <a:endParaRPr sz="1400">
              <a:solidFill>
                <a:srgbClr val="3F3F3F"/>
              </a:solidFill>
            </a:endParaRPr>
          </a:p>
        </p:txBody>
      </p:sp>
      <p:sp>
        <p:nvSpPr>
          <p:cNvPr id="172" name="Google Shape;172;p23"/>
          <p:cNvSpPr txBox="1"/>
          <p:nvPr/>
        </p:nvSpPr>
        <p:spPr>
          <a:xfrm>
            <a:off x="0" y="4835754"/>
            <a:ext cx="4341300" cy="30774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ja" sz="800" b="0" i="0" u="none" strike="noStrike" cap="none">
                <a:solidFill>
                  <a:srgbClr val="000000"/>
                </a:solidFill>
                <a:latin typeface="Arial"/>
                <a:ea typeface="Arial"/>
                <a:cs typeface="Arial"/>
                <a:sym typeface="Arial"/>
              </a:rPr>
              <a:t>https://weblab.t.u-tokyo.ac.jp/collaborative-research/</a:t>
            </a:r>
            <a:endParaRPr sz="800" b="0" i="0" u="none" strike="noStrike" cap="none">
              <a:solidFill>
                <a:srgbClr val="000000"/>
              </a:solidFill>
              <a:latin typeface="Arial"/>
              <a:ea typeface="Arial"/>
              <a:cs typeface="Arial"/>
              <a:sym typeface="Arial"/>
            </a:endParaRPr>
          </a:p>
        </p:txBody>
      </p:sp>
      <p:pic>
        <p:nvPicPr>
          <p:cNvPr id="173" name="Google Shape;173;p23"/>
          <p:cNvPicPr preferRelativeResize="0"/>
          <p:nvPr/>
        </p:nvPicPr>
        <p:blipFill rotWithShape="1">
          <a:blip r:embed="rId3">
            <a:alphaModFix/>
          </a:blip>
          <a:srcRect/>
          <a:stretch/>
        </p:blipFill>
        <p:spPr>
          <a:xfrm>
            <a:off x="937748" y="1238425"/>
            <a:ext cx="3008200" cy="1573525"/>
          </a:xfrm>
          <a:prstGeom prst="rect">
            <a:avLst/>
          </a:prstGeom>
          <a:noFill/>
          <a:ln>
            <a:noFill/>
          </a:ln>
        </p:spPr>
      </p:pic>
      <p:pic>
        <p:nvPicPr>
          <p:cNvPr id="174" name="Google Shape;174;p23"/>
          <p:cNvPicPr preferRelativeResize="0"/>
          <p:nvPr/>
        </p:nvPicPr>
        <p:blipFill rotWithShape="1">
          <a:blip r:embed="rId4">
            <a:alphaModFix/>
          </a:blip>
          <a:srcRect/>
          <a:stretch/>
        </p:blipFill>
        <p:spPr>
          <a:xfrm>
            <a:off x="5993300" y="1169238"/>
            <a:ext cx="1711900" cy="1711900"/>
          </a:xfrm>
          <a:prstGeom prst="rect">
            <a:avLst/>
          </a:prstGeom>
          <a:noFill/>
          <a:ln>
            <a:noFill/>
          </a:ln>
        </p:spPr>
      </p:pic>
      <p:sp>
        <p:nvSpPr>
          <p:cNvPr id="8" name="Google Shape;61;p14">
            <a:extLst>
              <a:ext uri="{FF2B5EF4-FFF2-40B4-BE49-F238E27FC236}">
                <a16:creationId xmlns:a16="http://schemas.microsoft.com/office/drawing/2014/main" id="{9266C9C7-80FC-A14F-8C6C-5FC1F9F889A1}"/>
              </a:ext>
            </a:extLst>
          </p:cNvPr>
          <p:cNvSpPr txBox="1">
            <a:spLocks/>
          </p:cNvSpPr>
          <p:nvPr/>
        </p:nvSpPr>
        <p:spPr>
          <a:xfrm>
            <a:off x="7972746" y="4928097"/>
            <a:ext cx="1235483" cy="21540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r>
              <a:rPr lang="ja-JP" altLang="en-US" sz="800">
                <a:solidFill>
                  <a:schemeClr val="bg2">
                    <a:lumMod val="75000"/>
                  </a:schemeClr>
                </a:solidFill>
              </a:rPr>
              <a:t>原作者：山野智寛</a:t>
            </a:r>
            <a:endParaRPr lang="ja-JP" altLang="en-US" sz="800" dirty="0">
              <a:solidFill>
                <a:schemeClr val="bg2">
                  <a:lumMod val="75000"/>
                </a:schemeClr>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ct val="111111"/>
              <a:buNone/>
            </a:pPr>
            <a:r>
              <a:rPr lang="ja-JP" altLang="en-US" sz="4000"/>
              <a:t>余談</a:t>
            </a:r>
            <a:endParaRPr sz="4000" dirty="0"/>
          </a:p>
        </p:txBody>
      </p:sp>
    </p:spTree>
    <p:extLst>
      <p:ext uri="{BB962C8B-B14F-4D97-AF65-F5344CB8AC3E}">
        <p14:creationId xmlns:p14="http://schemas.microsoft.com/office/powerpoint/2010/main" val="1922158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423B80-C2CE-844F-A50D-B66708289AC5}"/>
              </a:ext>
            </a:extLst>
          </p:cNvPr>
          <p:cNvSpPr>
            <a:spLocks noGrp="1"/>
          </p:cNvSpPr>
          <p:nvPr>
            <p:ph type="title"/>
          </p:nvPr>
        </p:nvSpPr>
        <p:spPr/>
        <p:txBody>
          <a:bodyPr>
            <a:normAutofit/>
          </a:bodyPr>
          <a:lstStyle/>
          <a:p>
            <a:r>
              <a:rPr kumimoji="1" lang="ja-JP" altLang="en-US" sz="2400"/>
              <a:t>インフラってなに？</a:t>
            </a:r>
          </a:p>
        </p:txBody>
      </p:sp>
      <p:sp>
        <p:nvSpPr>
          <p:cNvPr id="3" name="テキスト プレースホルダー 2">
            <a:extLst>
              <a:ext uri="{FF2B5EF4-FFF2-40B4-BE49-F238E27FC236}">
                <a16:creationId xmlns:a16="http://schemas.microsoft.com/office/drawing/2014/main" id="{F083FB68-7ED4-C54D-8C6F-1CAE9E6B1E5A}"/>
              </a:ext>
            </a:extLst>
          </p:cNvPr>
          <p:cNvSpPr>
            <a:spLocks noGrp="1"/>
          </p:cNvSpPr>
          <p:nvPr>
            <p:ph type="body" idx="1"/>
          </p:nvPr>
        </p:nvSpPr>
        <p:spPr>
          <a:xfrm>
            <a:off x="311700" y="1076405"/>
            <a:ext cx="8520600" cy="1419275"/>
          </a:xfrm>
        </p:spPr>
        <p:txBody>
          <a:bodyPr>
            <a:normAutofit lnSpcReduction="10000"/>
          </a:bodyPr>
          <a:lstStyle/>
          <a:p>
            <a:pPr marL="114300" indent="0">
              <a:buNone/>
            </a:pPr>
            <a:r>
              <a:rPr lang="ja-JP" altLang="en-US"/>
              <a:t>情報システムを稼働・運用するための土台となるコンピュータなどの機材や設備、それらを設置する施設、機器・施設間を結ぶ通信回線やネットワーク、ソフトウェア、データなどの総体</a:t>
            </a:r>
            <a:endParaRPr lang="en-US" altLang="ja-JP" dirty="0"/>
          </a:p>
          <a:p>
            <a:pPr marL="114300" indent="0">
              <a:buNone/>
            </a:pPr>
            <a:r>
              <a:rPr kumimoji="1" lang="ja-JP" altLang="en-US">
                <a:solidFill>
                  <a:schemeClr val="bg2"/>
                </a:solidFill>
              </a:rPr>
              <a:t>⇨</a:t>
            </a:r>
            <a:r>
              <a:rPr kumimoji="1" lang="ja-JP" altLang="en-US">
                <a:solidFill>
                  <a:srgbClr val="FF0000"/>
                </a:solidFill>
              </a:rPr>
              <a:t>サーバー</a:t>
            </a:r>
            <a:r>
              <a:rPr kumimoji="1" lang="ja-JP" altLang="en-US">
                <a:solidFill>
                  <a:schemeClr val="bg2"/>
                </a:solidFill>
              </a:rPr>
              <a:t>や</a:t>
            </a:r>
            <a:r>
              <a:rPr kumimoji="1" lang="ja-JP" altLang="en-US">
                <a:solidFill>
                  <a:srgbClr val="0070C0"/>
                </a:solidFill>
              </a:rPr>
              <a:t>ネットワーク</a:t>
            </a:r>
            <a:r>
              <a:rPr kumimoji="1" lang="ja-JP" altLang="en-US">
                <a:solidFill>
                  <a:schemeClr val="bg2"/>
                </a:solidFill>
              </a:rPr>
              <a:t>のこと。</a:t>
            </a:r>
          </a:p>
        </p:txBody>
      </p:sp>
      <p:sp>
        <p:nvSpPr>
          <p:cNvPr id="4" name="テキスト プレースホルダー 2">
            <a:extLst>
              <a:ext uri="{FF2B5EF4-FFF2-40B4-BE49-F238E27FC236}">
                <a16:creationId xmlns:a16="http://schemas.microsoft.com/office/drawing/2014/main" id="{9A8C8E83-26CA-0E4D-98AE-6DB8D83CC5CC}"/>
              </a:ext>
            </a:extLst>
          </p:cNvPr>
          <p:cNvSpPr txBox="1">
            <a:spLocks/>
          </p:cNvSpPr>
          <p:nvPr/>
        </p:nvSpPr>
        <p:spPr>
          <a:xfrm>
            <a:off x="318325" y="2851257"/>
            <a:ext cx="4066091" cy="1742190"/>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None/>
            </a:pPr>
            <a:r>
              <a:rPr kumimoji="1" lang="ja-JP" altLang="en-US" sz="1600" b="1">
                <a:solidFill>
                  <a:srgbClr val="FF0000"/>
                </a:solidFill>
              </a:rPr>
              <a:t>サーバー</a:t>
            </a:r>
            <a:endParaRPr kumimoji="1" lang="en-US" altLang="ja-JP" sz="1600" b="1" dirty="0">
              <a:solidFill>
                <a:srgbClr val="FF0000"/>
              </a:solidFill>
            </a:endParaRPr>
          </a:p>
          <a:p>
            <a:pPr marL="114300" indent="0">
              <a:buNone/>
            </a:pPr>
            <a:r>
              <a:rPr kumimoji="1" lang="ja-JP" altLang="en-US" sz="1400"/>
              <a:t>クライアントに対してサービスを提供するコンピュータのこと。</a:t>
            </a:r>
            <a:endParaRPr kumimoji="1" lang="en-US" altLang="ja-JP" sz="1400" dirty="0"/>
          </a:p>
          <a:p>
            <a:pPr marL="114300" indent="0">
              <a:buNone/>
            </a:pPr>
            <a:endParaRPr kumimoji="1" lang="en-US" altLang="ja-JP" sz="1400" dirty="0"/>
          </a:p>
          <a:p>
            <a:pPr marL="114300" indent="0">
              <a:buNone/>
            </a:pPr>
            <a:r>
              <a:rPr kumimoji="1" lang="ja-JP" altLang="en-US" sz="1600" b="1">
                <a:solidFill>
                  <a:srgbClr val="0070C0"/>
                </a:solidFill>
              </a:rPr>
              <a:t>ネットワーク</a:t>
            </a:r>
            <a:endParaRPr kumimoji="1" lang="en-US" altLang="ja-JP" sz="1600" b="1" dirty="0">
              <a:solidFill>
                <a:srgbClr val="0070C0"/>
              </a:solidFill>
            </a:endParaRPr>
          </a:p>
          <a:p>
            <a:pPr marL="114300" indent="0">
              <a:buNone/>
            </a:pPr>
            <a:r>
              <a:rPr kumimoji="1" lang="ja-JP" altLang="en-US" sz="1400"/>
              <a:t>複数のコンピュータを繋いで、データの送受信を行う方法のこと。</a:t>
            </a:r>
            <a:endParaRPr kumimoji="1" lang="en-US" altLang="ja-JP" sz="1400" dirty="0"/>
          </a:p>
        </p:txBody>
      </p:sp>
      <p:grpSp>
        <p:nvGrpSpPr>
          <p:cNvPr id="23" name="グループ化 22">
            <a:extLst>
              <a:ext uri="{FF2B5EF4-FFF2-40B4-BE49-F238E27FC236}">
                <a16:creationId xmlns:a16="http://schemas.microsoft.com/office/drawing/2014/main" id="{ECC2B858-A24F-7D45-9EA0-F78CB133EF85}"/>
              </a:ext>
            </a:extLst>
          </p:cNvPr>
          <p:cNvGrpSpPr/>
          <p:nvPr/>
        </p:nvGrpSpPr>
        <p:grpSpPr>
          <a:xfrm>
            <a:off x="4766211" y="3005576"/>
            <a:ext cx="3926697" cy="1415911"/>
            <a:chOff x="4821700" y="2783713"/>
            <a:chExt cx="3926697" cy="1415911"/>
          </a:xfrm>
        </p:grpSpPr>
        <p:pic>
          <p:nvPicPr>
            <p:cNvPr id="9" name="図 8" descr="アイコン&#10;&#10;自動的に生成された説明">
              <a:extLst>
                <a:ext uri="{FF2B5EF4-FFF2-40B4-BE49-F238E27FC236}">
                  <a16:creationId xmlns:a16="http://schemas.microsoft.com/office/drawing/2014/main" id="{253E2D0F-307F-6441-95DC-95EAFAFB490C}"/>
                </a:ext>
              </a:extLst>
            </p:cNvPr>
            <p:cNvPicPr>
              <a:picLocks noChangeAspect="1"/>
            </p:cNvPicPr>
            <p:nvPr/>
          </p:nvPicPr>
          <p:blipFill>
            <a:blip r:embed="rId3"/>
            <a:stretch>
              <a:fillRect/>
            </a:stretch>
          </p:blipFill>
          <p:spPr>
            <a:xfrm>
              <a:off x="7800721" y="2981200"/>
              <a:ext cx="900000" cy="900000"/>
            </a:xfrm>
            <a:prstGeom prst="rect">
              <a:avLst/>
            </a:prstGeom>
          </p:spPr>
        </p:pic>
        <p:pic>
          <p:nvPicPr>
            <p:cNvPr id="11" name="図 10" descr="アイコン&#10;&#10;自動的に生成された説明">
              <a:extLst>
                <a:ext uri="{FF2B5EF4-FFF2-40B4-BE49-F238E27FC236}">
                  <a16:creationId xmlns:a16="http://schemas.microsoft.com/office/drawing/2014/main" id="{98D84EA3-2A4C-4F43-9DD3-1C114B7537A1}"/>
                </a:ext>
              </a:extLst>
            </p:cNvPr>
            <p:cNvPicPr>
              <a:picLocks noChangeAspect="1"/>
            </p:cNvPicPr>
            <p:nvPr/>
          </p:nvPicPr>
          <p:blipFill>
            <a:blip r:embed="rId4"/>
            <a:stretch>
              <a:fillRect/>
            </a:stretch>
          </p:blipFill>
          <p:spPr>
            <a:xfrm>
              <a:off x="4921758" y="2945200"/>
              <a:ext cx="972000" cy="972000"/>
            </a:xfrm>
            <a:prstGeom prst="rect">
              <a:avLst/>
            </a:prstGeom>
          </p:spPr>
        </p:pic>
        <p:sp>
          <p:nvSpPr>
            <p:cNvPr id="14" name="右矢印 13">
              <a:extLst>
                <a:ext uri="{FF2B5EF4-FFF2-40B4-BE49-F238E27FC236}">
                  <a16:creationId xmlns:a16="http://schemas.microsoft.com/office/drawing/2014/main" id="{0074580E-597B-0843-827E-A0806B00786E}"/>
                </a:ext>
              </a:extLst>
            </p:cNvPr>
            <p:cNvSpPr/>
            <p:nvPr/>
          </p:nvSpPr>
          <p:spPr>
            <a:xfrm>
              <a:off x="6159416" y="3188262"/>
              <a:ext cx="1375646" cy="129471"/>
            </a:xfrm>
            <a:prstGeom prst="rightArrow">
              <a:avLst>
                <a:gd name="adj1" fmla="val 23000"/>
                <a:gd name="adj2" fmla="val 554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a:extLst>
                <a:ext uri="{FF2B5EF4-FFF2-40B4-BE49-F238E27FC236}">
                  <a16:creationId xmlns:a16="http://schemas.microsoft.com/office/drawing/2014/main" id="{690D89E6-50E3-2440-99F6-01B6789282A7}"/>
                </a:ext>
              </a:extLst>
            </p:cNvPr>
            <p:cNvSpPr/>
            <p:nvPr/>
          </p:nvSpPr>
          <p:spPr>
            <a:xfrm rot="10800000">
              <a:off x="6159416" y="3570101"/>
              <a:ext cx="1375646" cy="129472"/>
            </a:xfrm>
            <a:prstGeom prst="rightArrow">
              <a:avLst>
                <a:gd name="adj1" fmla="val 23000"/>
                <a:gd name="adj2" fmla="val 554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プレースホルダー 2">
              <a:extLst>
                <a:ext uri="{FF2B5EF4-FFF2-40B4-BE49-F238E27FC236}">
                  <a16:creationId xmlns:a16="http://schemas.microsoft.com/office/drawing/2014/main" id="{527B94B5-E30E-BC42-A662-0B8D7C96E4F9}"/>
                </a:ext>
              </a:extLst>
            </p:cNvPr>
            <p:cNvSpPr txBox="1">
              <a:spLocks/>
            </p:cNvSpPr>
            <p:nvPr/>
          </p:nvSpPr>
          <p:spPr>
            <a:xfrm>
              <a:off x="4821700" y="3757988"/>
              <a:ext cx="1072058" cy="318424"/>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None/>
              </a:pPr>
              <a:r>
                <a:rPr kumimoji="1" lang="ja-JP" altLang="en-US" sz="1000"/>
                <a:t>クライアント</a:t>
              </a:r>
              <a:endParaRPr kumimoji="1" lang="en-US" altLang="ja-JP" sz="1000" dirty="0"/>
            </a:p>
          </p:txBody>
        </p:sp>
        <p:sp>
          <p:nvSpPr>
            <p:cNvPr id="18" name="テキスト プレースホルダー 2">
              <a:extLst>
                <a:ext uri="{FF2B5EF4-FFF2-40B4-BE49-F238E27FC236}">
                  <a16:creationId xmlns:a16="http://schemas.microsoft.com/office/drawing/2014/main" id="{4F7359A1-9E86-E941-AA35-E2EDE51BBDD6}"/>
                </a:ext>
              </a:extLst>
            </p:cNvPr>
            <p:cNvSpPr txBox="1">
              <a:spLocks/>
            </p:cNvSpPr>
            <p:nvPr/>
          </p:nvSpPr>
          <p:spPr>
            <a:xfrm>
              <a:off x="7630789" y="3881200"/>
              <a:ext cx="1117608" cy="3184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None/>
              </a:pPr>
              <a:r>
                <a:rPr kumimoji="1" lang="ja-JP" altLang="en-US" sz="1000" b="1">
                  <a:solidFill>
                    <a:srgbClr val="FF0000"/>
                  </a:solidFill>
                </a:rPr>
                <a:t>サーバー</a:t>
              </a:r>
              <a:endParaRPr kumimoji="1" lang="en-US" altLang="ja-JP" sz="1000" b="1" dirty="0">
                <a:solidFill>
                  <a:srgbClr val="FF0000"/>
                </a:solidFill>
              </a:endParaRPr>
            </a:p>
          </p:txBody>
        </p:sp>
        <p:sp>
          <p:nvSpPr>
            <p:cNvPr id="19" name="角丸四角形 18">
              <a:extLst>
                <a:ext uri="{FF2B5EF4-FFF2-40B4-BE49-F238E27FC236}">
                  <a16:creationId xmlns:a16="http://schemas.microsoft.com/office/drawing/2014/main" id="{063712D0-5AB2-C744-9430-D34F70E2BC99}"/>
                </a:ext>
              </a:extLst>
            </p:cNvPr>
            <p:cNvSpPr/>
            <p:nvPr/>
          </p:nvSpPr>
          <p:spPr>
            <a:xfrm>
              <a:off x="6052842" y="2981200"/>
              <a:ext cx="1577947" cy="936000"/>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プレースホルダー 2">
              <a:extLst>
                <a:ext uri="{FF2B5EF4-FFF2-40B4-BE49-F238E27FC236}">
                  <a16:creationId xmlns:a16="http://schemas.microsoft.com/office/drawing/2014/main" id="{BC91D4B8-23F2-7344-86FE-8C0A7F2356C2}"/>
                </a:ext>
              </a:extLst>
            </p:cNvPr>
            <p:cNvSpPr txBox="1">
              <a:spLocks/>
            </p:cNvSpPr>
            <p:nvPr/>
          </p:nvSpPr>
          <p:spPr>
            <a:xfrm>
              <a:off x="6159416" y="3301407"/>
              <a:ext cx="1297258" cy="39816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just">
                <a:buNone/>
              </a:pPr>
              <a:r>
                <a:rPr kumimoji="1" lang="ja-JP" altLang="en-US" sz="1000"/>
                <a:t>データの送受信</a:t>
              </a:r>
              <a:endParaRPr kumimoji="1" lang="en-US" altLang="ja-JP" sz="1000" dirty="0"/>
            </a:p>
          </p:txBody>
        </p:sp>
        <p:sp>
          <p:nvSpPr>
            <p:cNvPr id="22" name="テキスト ボックス 21">
              <a:extLst>
                <a:ext uri="{FF2B5EF4-FFF2-40B4-BE49-F238E27FC236}">
                  <a16:creationId xmlns:a16="http://schemas.microsoft.com/office/drawing/2014/main" id="{F0367D78-0211-7D4C-912D-B809E930A770}"/>
                </a:ext>
              </a:extLst>
            </p:cNvPr>
            <p:cNvSpPr txBox="1"/>
            <p:nvPr/>
          </p:nvSpPr>
          <p:spPr>
            <a:xfrm>
              <a:off x="6364761" y="2783713"/>
              <a:ext cx="954107" cy="246221"/>
            </a:xfrm>
            <a:prstGeom prst="rect">
              <a:avLst/>
            </a:prstGeom>
            <a:noFill/>
          </p:spPr>
          <p:txBody>
            <a:bodyPr wrap="none" rtlCol="0">
              <a:spAutoFit/>
            </a:bodyPr>
            <a:lstStyle/>
            <a:p>
              <a:r>
                <a:rPr kumimoji="1" lang="ja-JP" altLang="en-US" sz="1000">
                  <a:solidFill>
                    <a:srgbClr val="0070C0"/>
                  </a:solidFill>
                </a:rPr>
                <a:t>ネットワーク</a:t>
              </a:r>
              <a:endParaRPr kumimoji="1" lang="ja-JP" altLang="en-US" sz="1000"/>
            </a:p>
          </p:txBody>
        </p:sp>
      </p:grpSp>
      <p:sp>
        <p:nvSpPr>
          <p:cNvPr id="24" name="角丸四角形 23">
            <a:extLst>
              <a:ext uri="{FF2B5EF4-FFF2-40B4-BE49-F238E27FC236}">
                <a16:creationId xmlns:a16="http://schemas.microsoft.com/office/drawing/2014/main" id="{8148BBB6-2532-AE47-B042-04813E1ABF6D}"/>
              </a:ext>
            </a:extLst>
          </p:cNvPr>
          <p:cNvSpPr/>
          <p:nvPr/>
        </p:nvSpPr>
        <p:spPr>
          <a:xfrm>
            <a:off x="341967" y="2651519"/>
            <a:ext cx="8460066" cy="2039087"/>
          </a:xfrm>
          <a:prstGeom prst="roundRect">
            <a:avLst>
              <a:gd name="adj" fmla="val 637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Google Shape;204;p25">
            <a:extLst>
              <a:ext uri="{FF2B5EF4-FFF2-40B4-BE49-F238E27FC236}">
                <a16:creationId xmlns:a16="http://schemas.microsoft.com/office/drawing/2014/main" id="{CB18F0BF-C2EA-B44C-BD4F-B66BAD90B5E9}"/>
              </a:ext>
            </a:extLst>
          </p:cNvPr>
          <p:cNvSpPr txBox="1"/>
          <p:nvPr/>
        </p:nvSpPr>
        <p:spPr>
          <a:xfrm>
            <a:off x="1" y="4835754"/>
            <a:ext cx="4203032" cy="307746"/>
          </a:xfrm>
          <a:prstGeom prst="rect">
            <a:avLst/>
          </a:prstGeom>
          <a:noFill/>
          <a:ln>
            <a:noFill/>
          </a:ln>
        </p:spPr>
        <p:txBody>
          <a:bodyPr spcFirstLastPara="1" wrap="square" lIns="91425" tIns="91425" rIns="91425" bIns="91425" anchor="t" anchorCtr="0">
            <a:spAutoFit/>
          </a:bodyPr>
          <a:lstStyle/>
          <a:p>
            <a:pPr lvl="0">
              <a:buSzPts val="800"/>
            </a:pPr>
            <a:r>
              <a:rPr lang="en-US" sz="800" dirty="0"/>
              <a:t>https://</a:t>
            </a:r>
            <a:r>
              <a:rPr lang="en-US" sz="800" dirty="0" err="1"/>
              <a:t>www.udemy.com</a:t>
            </a:r>
            <a:r>
              <a:rPr lang="en-US" sz="800" dirty="0"/>
              <a:t>/course/</a:t>
            </a:r>
            <a:r>
              <a:rPr lang="en-US" sz="800" dirty="0" err="1"/>
              <a:t>aws</a:t>
            </a:r>
            <a:r>
              <a:rPr lang="en-US" sz="800" dirty="0"/>
              <a:t>-and-infra/learn/lecture/15464102?start=0#overview</a:t>
            </a:r>
            <a:endParaRPr sz="800" b="0" i="0" u="none" strike="noStrike" cap="none" dirty="0">
              <a:solidFill>
                <a:srgbClr val="000000"/>
              </a:solidFill>
              <a:latin typeface="Arial"/>
              <a:ea typeface="Arial"/>
              <a:cs typeface="Arial"/>
              <a:sym typeface="Arial"/>
            </a:endParaRPr>
          </a:p>
        </p:txBody>
      </p:sp>
      <p:sp>
        <p:nvSpPr>
          <p:cNvPr id="20" name="Google Shape;61;p14">
            <a:extLst>
              <a:ext uri="{FF2B5EF4-FFF2-40B4-BE49-F238E27FC236}">
                <a16:creationId xmlns:a16="http://schemas.microsoft.com/office/drawing/2014/main" id="{BB821C0F-4624-7947-ADC1-6332B10A22B9}"/>
              </a:ext>
            </a:extLst>
          </p:cNvPr>
          <p:cNvSpPr txBox="1">
            <a:spLocks/>
          </p:cNvSpPr>
          <p:nvPr/>
        </p:nvSpPr>
        <p:spPr>
          <a:xfrm>
            <a:off x="7972746" y="4928097"/>
            <a:ext cx="1235483" cy="21540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r>
              <a:rPr lang="ja-JP" altLang="en-US" sz="800">
                <a:solidFill>
                  <a:schemeClr val="bg2">
                    <a:lumMod val="75000"/>
                  </a:schemeClr>
                </a:solidFill>
              </a:rPr>
              <a:t>原作者：山野智寛</a:t>
            </a:r>
            <a:endParaRPr lang="ja-JP" altLang="en-US" sz="800" dirty="0">
              <a:solidFill>
                <a:schemeClr val="bg2">
                  <a:lumMod val="75000"/>
                </a:schemeClr>
              </a:solidFill>
            </a:endParaRPr>
          </a:p>
        </p:txBody>
      </p:sp>
    </p:spTree>
    <p:extLst>
      <p:ext uri="{BB962C8B-B14F-4D97-AF65-F5344CB8AC3E}">
        <p14:creationId xmlns:p14="http://schemas.microsoft.com/office/powerpoint/2010/main" val="284013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11"/>
        <p:cNvGrpSpPr/>
        <p:nvPr/>
      </p:nvGrpSpPr>
      <p:grpSpPr>
        <a:xfrm>
          <a:off x="0" y="0"/>
          <a:ext cx="0" cy="0"/>
          <a:chOff x="0" y="0"/>
          <a:chExt cx="0" cy="0"/>
        </a:xfrm>
      </p:grpSpPr>
      <p:sp>
        <p:nvSpPr>
          <p:cNvPr id="212" name="Google Shape;212;p2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ja" sz="4400" dirty="0"/>
              <a:t>仮想化技術①</a:t>
            </a:r>
            <a:endParaRPr sz="4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ja" sz="2400"/>
              <a:t>仮想化技術(Virtualization Technologies)とは?</a:t>
            </a:r>
            <a:endParaRPr sz="2400"/>
          </a:p>
        </p:txBody>
      </p:sp>
      <p:sp>
        <p:nvSpPr>
          <p:cNvPr id="223" name="Google Shape;223;p28"/>
          <p:cNvSpPr txBox="1">
            <a:spLocks noGrp="1"/>
          </p:cNvSpPr>
          <p:nvPr>
            <p:ph type="body" idx="1"/>
          </p:nvPr>
        </p:nvSpPr>
        <p:spPr>
          <a:xfrm>
            <a:off x="311700" y="1516150"/>
            <a:ext cx="8520600" cy="2753846"/>
          </a:xfrm>
          <a:prstGeom prst="rect">
            <a:avLst/>
          </a:prstGeom>
          <a:noFill/>
          <a:ln>
            <a:noFill/>
          </a:ln>
        </p:spPr>
        <p:txBody>
          <a:bodyPr spcFirstLastPara="1" wrap="square" lIns="91425" tIns="91425" rIns="91425" bIns="91425" anchor="t" anchorCtr="0">
            <a:noAutofit/>
          </a:bodyPr>
          <a:lstStyle/>
          <a:p>
            <a:pPr marL="457200" lvl="0" indent="-332105" algn="l" rtl="0">
              <a:lnSpc>
                <a:spcPct val="130000"/>
              </a:lnSpc>
              <a:spcBef>
                <a:spcPts val="0"/>
              </a:spcBef>
              <a:spcAft>
                <a:spcPts val="0"/>
              </a:spcAft>
              <a:buClr>
                <a:srgbClr val="151515"/>
              </a:buClr>
              <a:buSzPts val="1630"/>
              <a:buChar char="●"/>
            </a:pPr>
            <a:r>
              <a:rPr lang="ja" sz="1600" dirty="0">
                <a:solidFill>
                  <a:srgbClr val="3F3F3F"/>
                </a:solidFill>
                <a:highlight>
                  <a:srgbClr val="FFFFFF"/>
                </a:highlight>
              </a:rPr>
              <a:t>従来ではハードウェアに拘束されていたリソースをハードウェアから切り離すことで、リソース運用の柔軟性を向上し</a:t>
            </a:r>
            <a:r>
              <a:rPr lang="ja" altLang="en-US" sz="1600" dirty="0">
                <a:solidFill>
                  <a:srgbClr val="3F3F3F"/>
                </a:solidFill>
                <a:highlight>
                  <a:srgbClr val="FFFFFF"/>
                </a:highlight>
              </a:rPr>
              <a:t>た</a:t>
            </a:r>
            <a:r>
              <a:rPr lang="en-US" altLang="ja" sz="1600" dirty="0">
                <a:solidFill>
                  <a:srgbClr val="3F3F3F"/>
                </a:solidFill>
                <a:highlight>
                  <a:srgbClr val="FFFFFF"/>
                </a:highlight>
              </a:rPr>
              <a:t> </a:t>
            </a:r>
            <a:r>
              <a:rPr lang="ja" sz="1600" dirty="0">
                <a:solidFill>
                  <a:srgbClr val="3F3F3F"/>
                </a:solidFill>
                <a:highlight>
                  <a:srgbClr val="FFFFFF"/>
                </a:highlight>
              </a:rPr>
              <a:t>IT サービスの作成を助ける技術。</a:t>
            </a:r>
            <a:endParaRPr sz="1600" dirty="0">
              <a:solidFill>
                <a:srgbClr val="3F3F3F"/>
              </a:solidFill>
              <a:highlight>
                <a:srgbClr val="FFFFFF"/>
              </a:highlight>
            </a:endParaRPr>
          </a:p>
          <a:p>
            <a:pPr marL="457200" lvl="0" indent="-332105" algn="l" rtl="0">
              <a:lnSpc>
                <a:spcPct val="130000"/>
              </a:lnSpc>
              <a:spcBef>
                <a:spcPts val="0"/>
              </a:spcBef>
              <a:spcAft>
                <a:spcPts val="0"/>
              </a:spcAft>
              <a:buClr>
                <a:srgbClr val="151515"/>
              </a:buClr>
              <a:buSzPts val="1630"/>
              <a:buChar char="●"/>
            </a:pPr>
            <a:r>
              <a:rPr lang="ja" sz="1600" dirty="0">
                <a:solidFill>
                  <a:srgbClr val="3F3F3F"/>
                </a:solidFill>
                <a:highlight>
                  <a:srgbClr val="FFFFFF"/>
                </a:highlight>
              </a:rPr>
              <a:t>複数のシミュレートされた環境や専用リソースを、単一の物理ハードウェアシステムから作成することを可能にする技術。</a:t>
            </a:r>
            <a:endParaRPr sz="1600" dirty="0">
              <a:solidFill>
                <a:srgbClr val="3F3F3F"/>
              </a:solidFill>
              <a:highlight>
                <a:srgbClr val="FFFFFF"/>
              </a:highlight>
            </a:endParaRPr>
          </a:p>
          <a:p>
            <a:pPr marL="0" lvl="0" indent="0" algn="l" rtl="0">
              <a:lnSpc>
                <a:spcPct val="130000"/>
              </a:lnSpc>
              <a:spcBef>
                <a:spcPts val="1200"/>
              </a:spcBef>
              <a:spcAft>
                <a:spcPts val="0"/>
              </a:spcAft>
              <a:buSzPts val="1800"/>
              <a:buNone/>
            </a:pPr>
            <a:endParaRPr sz="1600" dirty="0">
              <a:solidFill>
                <a:srgbClr val="3F3F3F"/>
              </a:solidFill>
              <a:highlight>
                <a:srgbClr val="FFFFFF"/>
              </a:highlight>
            </a:endParaRPr>
          </a:p>
          <a:p>
            <a:pPr marL="0" lvl="0" indent="0" algn="l" rtl="0">
              <a:lnSpc>
                <a:spcPct val="130000"/>
              </a:lnSpc>
              <a:spcBef>
                <a:spcPts val="1200"/>
              </a:spcBef>
              <a:spcAft>
                <a:spcPts val="0"/>
              </a:spcAft>
              <a:buSzPts val="1800"/>
              <a:buNone/>
            </a:pPr>
            <a:r>
              <a:rPr lang="ja" sz="1600" dirty="0">
                <a:solidFill>
                  <a:srgbClr val="3F3F3F"/>
                </a:solidFill>
                <a:highlight>
                  <a:srgbClr val="FFFFFF"/>
                </a:highlight>
              </a:rPr>
              <a:t>※仮想化技術はその用途に応じて様々であり、本講義での「仮想化技術」は、仮想化技術の中でも最も一般的である「サーバー仮想化技術」のことを指す。</a:t>
            </a:r>
            <a:endParaRPr sz="1600" dirty="0">
              <a:solidFill>
                <a:srgbClr val="3F3F3F"/>
              </a:solidFill>
              <a:highlight>
                <a:srgbClr val="FFFFFF"/>
              </a:highlight>
            </a:endParaRPr>
          </a:p>
        </p:txBody>
      </p:sp>
      <p:sp>
        <p:nvSpPr>
          <p:cNvPr id="224" name="Google Shape;224;p28"/>
          <p:cNvSpPr txBox="1"/>
          <p:nvPr/>
        </p:nvSpPr>
        <p:spPr>
          <a:xfrm>
            <a:off x="0" y="4835754"/>
            <a:ext cx="2269671" cy="30774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ja" sz="800" b="0" i="0" u="none" strike="noStrike" cap="none">
                <a:solidFill>
                  <a:srgbClr val="000000"/>
                </a:solidFill>
                <a:latin typeface="Arial"/>
                <a:ea typeface="Arial"/>
                <a:cs typeface="Arial"/>
                <a:sym typeface="Arial"/>
              </a:rPr>
              <a:t>https://www.redhat.com/ja/topics/virtualization</a:t>
            </a:r>
            <a:endParaRPr sz="800" b="0" i="0" u="none" strike="noStrike" cap="none">
              <a:solidFill>
                <a:srgbClr val="000000"/>
              </a:solidFill>
              <a:latin typeface="Arial"/>
              <a:ea typeface="Arial"/>
              <a:cs typeface="Arial"/>
              <a:sym typeface="Arial"/>
            </a:endParaRPr>
          </a:p>
        </p:txBody>
      </p:sp>
      <p:sp>
        <p:nvSpPr>
          <p:cNvPr id="5" name="Google Shape;61;p14">
            <a:extLst>
              <a:ext uri="{FF2B5EF4-FFF2-40B4-BE49-F238E27FC236}">
                <a16:creationId xmlns:a16="http://schemas.microsoft.com/office/drawing/2014/main" id="{F68E0CDC-945C-944F-BBBE-5683CAA0EC0B}"/>
              </a:ext>
            </a:extLst>
          </p:cNvPr>
          <p:cNvSpPr txBox="1">
            <a:spLocks/>
          </p:cNvSpPr>
          <p:nvPr/>
        </p:nvSpPr>
        <p:spPr>
          <a:xfrm>
            <a:off x="7972746" y="4928097"/>
            <a:ext cx="1235483" cy="21540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r>
              <a:rPr lang="ja-JP" altLang="en-US" sz="800">
                <a:solidFill>
                  <a:schemeClr val="bg2">
                    <a:lumMod val="75000"/>
                  </a:schemeClr>
                </a:solidFill>
              </a:rPr>
              <a:t>原作者：山野智寛</a:t>
            </a:r>
            <a:endParaRPr lang="ja-JP" altLang="en-US" sz="800" dirty="0">
              <a:solidFill>
                <a:schemeClr val="bg2">
                  <a:lumMod val="75000"/>
                </a:schemeClr>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ja" sz="2400"/>
              <a:t>仮想化の利点</a:t>
            </a:r>
            <a:endParaRPr sz="2400"/>
          </a:p>
        </p:txBody>
      </p:sp>
      <p:sp>
        <p:nvSpPr>
          <p:cNvPr id="231" name="Google Shape;231;p29"/>
          <p:cNvSpPr txBox="1">
            <a:spLocks noGrp="1"/>
          </p:cNvSpPr>
          <p:nvPr>
            <p:ph type="body" idx="1"/>
          </p:nvPr>
        </p:nvSpPr>
        <p:spPr>
          <a:xfrm>
            <a:off x="709564" y="1373921"/>
            <a:ext cx="7724871" cy="831446"/>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None/>
            </a:pPr>
            <a:r>
              <a:rPr lang="ja">
                <a:solidFill>
                  <a:schemeClr val="dk1"/>
                </a:solidFill>
              </a:rPr>
              <a:t>最大の利点は、リソースを仮想化することで</a:t>
            </a:r>
            <a:r>
              <a:rPr lang="ja" u="sng">
                <a:solidFill>
                  <a:schemeClr val="dk1"/>
                </a:solidFill>
              </a:rPr>
              <a:t>ハードウェア構成にとらわれず、必要に応じてリソースを配分できること</a:t>
            </a:r>
            <a:r>
              <a:rPr lang="ja">
                <a:solidFill>
                  <a:schemeClr val="dk1"/>
                </a:solidFill>
              </a:rPr>
              <a:t>。</a:t>
            </a:r>
            <a:endParaRPr sz="1400">
              <a:solidFill>
                <a:schemeClr val="dk1"/>
              </a:solidFill>
            </a:endParaRPr>
          </a:p>
          <a:p>
            <a:pPr marL="0" lvl="0" indent="0" algn="l" rtl="0">
              <a:lnSpc>
                <a:spcPct val="115000"/>
              </a:lnSpc>
              <a:spcBef>
                <a:spcPts val="1200"/>
              </a:spcBef>
              <a:spcAft>
                <a:spcPts val="1200"/>
              </a:spcAft>
              <a:buSzPts val="1800"/>
              <a:buNone/>
            </a:pPr>
            <a:endParaRPr sz="1400">
              <a:solidFill>
                <a:schemeClr val="dk1"/>
              </a:solidFill>
            </a:endParaRPr>
          </a:p>
        </p:txBody>
      </p:sp>
      <p:sp>
        <p:nvSpPr>
          <p:cNvPr id="232" name="Google Shape;232;p29"/>
          <p:cNvSpPr txBox="1"/>
          <p:nvPr/>
        </p:nvSpPr>
        <p:spPr>
          <a:xfrm>
            <a:off x="0" y="4835754"/>
            <a:ext cx="2563586" cy="30774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ja" sz="800" b="0" i="0" u="none" strike="noStrike" cap="none">
                <a:solidFill>
                  <a:srgbClr val="000000"/>
                </a:solidFill>
                <a:latin typeface="Arial"/>
                <a:ea typeface="Arial"/>
                <a:cs typeface="Arial"/>
                <a:sym typeface="Arial"/>
              </a:rPr>
              <a:t>https://www.redhat.com/ja/topics/virtualization</a:t>
            </a:r>
            <a:endParaRPr sz="800" b="0" i="0" u="none" strike="noStrike" cap="none">
              <a:solidFill>
                <a:srgbClr val="000000"/>
              </a:solidFill>
              <a:latin typeface="Arial"/>
              <a:ea typeface="Arial"/>
              <a:cs typeface="Arial"/>
              <a:sym typeface="Arial"/>
            </a:endParaRPr>
          </a:p>
        </p:txBody>
      </p:sp>
      <p:sp>
        <p:nvSpPr>
          <p:cNvPr id="233" name="Google Shape;233;p29"/>
          <p:cNvSpPr txBox="1"/>
          <p:nvPr/>
        </p:nvSpPr>
        <p:spPr>
          <a:xfrm>
            <a:off x="709564" y="2364105"/>
            <a:ext cx="7724871" cy="23083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ja" sz="1600" b="0" i="0" u="none" strike="noStrike" cap="none">
                <a:solidFill>
                  <a:srgbClr val="9B9B9B"/>
                </a:solidFill>
                <a:latin typeface="Arial"/>
                <a:ea typeface="Arial"/>
                <a:cs typeface="Arial"/>
                <a:sym typeface="Arial"/>
              </a:rPr>
              <a:t>“An Importance of Using Virtualization Technology in Cloud Computing”では「なぜ仮想化技術を使用するのか」について以下のように書かれています</a:t>
            </a:r>
            <a:endParaRPr sz="1600" b="0" i="0" u="none" strike="noStrike" cap="none">
              <a:solidFill>
                <a:srgbClr val="9B9B9B"/>
              </a:solidFill>
              <a:latin typeface="Arial"/>
              <a:ea typeface="Arial"/>
              <a:cs typeface="Arial"/>
              <a:sym typeface="Arial"/>
            </a:endParaRPr>
          </a:p>
          <a:p>
            <a:pPr marL="0" marR="0" lvl="0" indent="0" algn="l" rtl="0">
              <a:lnSpc>
                <a:spcPct val="100000"/>
              </a:lnSpc>
              <a:spcBef>
                <a:spcPts val="0"/>
              </a:spcBef>
              <a:spcAft>
                <a:spcPts val="0"/>
              </a:spcAft>
              <a:buNone/>
            </a:pPr>
            <a:endParaRPr sz="1600" b="0" i="0" u="none" strike="noStrike" cap="none">
              <a:solidFill>
                <a:srgbClr val="9B9B9B"/>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ja" sz="1600" b="0" i="0" u="none" strike="noStrike" cap="none">
                <a:solidFill>
                  <a:srgbClr val="9B9B9B"/>
                </a:solidFill>
                <a:latin typeface="Arial"/>
                <a:ea typeface="Arial"/>
                <a:cs typeface="Arial"/>
                <a:sym typeface="Arial"/>
              </a:rPr>
              <a:t>コスト削減</a:t>
            </a:r>
            <a:endParaRPr sz="1600" b="0" i="0" u="none" strike="noStrike" cap="none">
              <a:solidFill>
                <a:srgbClr val="9B9B9B"/>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ja" sz="1600" b="0" i="0" u="none" strike="noStrike" cap="none">
                <a:solidFill>
                  <a:srgbClr val="9B9B9B"/>
                </a:solidFill>
                <a:latin typeface="Arial"/>
                <a:ea typeface="Arial"/>
                <a:cs typeface="Arial"/>
                <a:sym typeface="Arial"/>
              </a:rPr>
              <a:t>リソースの最適化</a:t>
            </a:r>
            <a:endParaRPr sz="1600" b="0" i="0" u="none" strike="noStrike" cap="none">
              <a:solidFill>
                <a:srgbClr val="9B9B9B"/>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ja" sz="1600" b="0" i="0" u="none" strike="noStrike" cap="none">
                <a:solidFill>
                  <a:srgbClr val="9B9B9B"/>
                </a:solidFill>
                <a:latin typeface="Arial"/>
                <a:ea typeface="Arial"/>
                <a:cs typeface="Arial"/>
                <a:sym typeface="Arial"/>
              </a:rPr>
              <a:t>省エネルギー・省スペース効果</a:t>
            </a:r>
            <a:endParaRPr sz="1600" b="0" i="0" u="none" strike="noStrike" cap="none">
              <a:solidFill>
                <a:srgbClr val="9B9B9B"/>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ja" sz="1600" b="0" i="0" u="none" strike="noStrike" cap="none">
                <a:solidFill>
                  <a:srgbClr val="9B9B9B"/>
                </a:solidFill>
                <a:latin typeface="Arial"/>
                <a:ea typeface="Arial"/>
                <a:cs typeface="Arial"/>
                <a:sym typeface="Arial"/>
              </a:rPr>
              <a:t>システム管理作業の軽減</a:t>
            </a:r>
            <a:endParaRPr sz="1600" b="0" i="0" u="none" strike="noStrike" cap="none">
              <a:solidFill>
                <a:srgbClr val="9B9B9B"/>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ja" sz="1600" b="0" i="0" u="none" strike="noStrike" cap="none">
                <a:solidFill>
                  <a:srgbClr val="9B9B9B"/>
                </a:solidFill>
                <a:latin typeface="Arial"/>
                <a:ea typeface="Arial"/>
                <a:cs typeface="Arial"/>
                <a:sym typeface="Arial"/>
              </a:rPr>
              <a:t>ソフトウェアインストールの簡易化</a:t>
            </a:r>
            <a:endParaRPr sz="1600" b="0" i="0" u="none" strike="noStrike" cap="none">
              <a:solidFill>
                <a:srgbClr val="9B9B9B"/>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ja" sz="1600" b="0" i="0" u="none" strike="noStrike" cap="none">
                <a:solidFill>
                  <a:srgbClr val="9B9B9B"/>
                </a:solidFill>
                <a:latin typeface="Arial"/>
                <a:ea typeface="Arial"/>
                <a:cs typeface="Arial"/>
                <a:sym typeface="Arial"/>
              </a:rPr>
              <a:t>CPUの使用率が5~15%から60~80%に向上</a:t>
            </a:r>
            <a:endParaRPr sz="1600" b="0" i="0" u="none" strike="noStrike" cap="none">
              <a:solidFill>
                <a:srgbClr val="9B9B9B"/>
              </a:solidFill>
              <a:latin typeface="Arial"/>
              <a:ea typeface="Arial"/>
              <a:cs typeface="Arial"/>
              <a:sym typeface="Arial"/>
            </a:endParaRPr>
          </a:p>
        </p:txBody>
      </p:sp>
      <p:sp>
        <p:nvSpPr>
          <p:cNvPr id="6" name="Google Shape;61;p14">
            <a:extLst>
              <a:ext uri="{FF2B5EF4-FFF2-40B4-BE49-F238E27FC236}">
                <a16:creationId xmlns:a16="http://schemas.microsoft.com/office/drawing/2014/main" id="{E46C0113-4F17-BC45-88F8-06044414BCA5}"/>
              </a:ext>
            </a:extLst>
          </p:cNvPr>
          <p:cNvSpPr txBox="1">
            <a:spLocks/>
          </p:cNvSpPr>
          <p:nvPr/>
        </p:nvSpPr>
        <p:spPr>
          <a:xfrm>
            <a:off x="7972746" y="4928097"/>
            <a:ext cx="1235483" cy="21540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r>
              <a:rPr lang="ja-JP" altLang="en-US" sz="800">
                <a:solidFill>
                  <a:schemeClr val="bg2">
                    <a:lumMod val="75000"/>
                  </a:schemeClr>
                </a:solidFill>
              </a:rPr>
              <a:t>原作者：山野智寛</a:t>
            </a:r>
            <a:endParaRPr lang="ja-JP" altLang="en-US" sz="800" dirty="0">
              <a:solidFill>
                <a:schemeClr val="bg2">
                  <a:lumMod val="75000"/>
                </a:schemeClr>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grpSp>
        <p:nvGrpSpPr>
          <p:cNvPr id="239" name="Google Shape;239;p30"/>
          <p:cNvGrpSpPr/>
          <p:nvPr/>
        </p:nvGrpSpPr>
        <p:grpSpPr>
          <a:xfrm>
            <a:off x="1014888" y="1297456"/>
            <a:ext cx="2257513" cy="2507408"/>
            <a:chOff x="524017" y="1365555"/>
            <a:chExt cx="2257513" cy="2507408"/>
          </a:xfrm>
        </p:grpSpPr>
        <p:sp>
          <p:nvSpPr>
            <p:cNvPr id="240" name="Google Shape;240;p30"/>
            <p:cNvSpPr/>
            <p:nvPr/>
          </p:nvSpPr>
          <p:spPr>
            <a:xfrm>
              <a:off x="524017" y="1863714"/>
              <a:ext cx="2257513" cy="2009249"/>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1" name="Google Shape;241;p30"/>
            <p:cNvGrpSpPr/>
            <p:nvPr/>
          </p:nvGrpSpPr>
          <p:grpSpPr>
            <a:xfrm>
              <a:off x="788773" y="2256972"/>
              <a:ext cx="1728000" cy="1368455"/>
              <a:chOff x="1177825" y="2061125"/>
              <a:chExt cx="1728000" cy="1361400"/>
            </a:xfrm>
          </p:grpSpPr>
          <p:sp>
            <p:nvSpPr>
              <p:cNvPr id="242" name="Google Shape;242;p30"/>
              <p:cNvSpPr/>
              <p:nvPr/>
            </p:nvSpPr>
            <p:spPr>
              <a:xfrm>
                <a:off x="1177825" y="2061125"/>
                <a:ext cx="1728000" cy="1361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30"/>
              <p:cNvSpPr/>
              <p:nvPr/>
            </p:nvSpPr>
            <p:spPr>
              <a:xfrm>
                <a:off x="1222675" y="2972575"/>
                <a:ext cx="1638300" cy="391200"/>
              </a:xfrm>
              <a:prstGeom prst="rect">
                <a:avLst/>
              </a:prstGeom>
              <a:solidFill>
                <a:srgbClr val="D8E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 sz="1400" b="0" i="0" u="none" strike="noStrike" cap="none">
                    <a:solidFill>
                      <a:srgbClr val="000000"/>
                    </a:solidFill>
                    <a:latin typeface="Arial"/>
                    <a:ea typeface="Arial"/>
                    <a:cs typeface="Arial"/>
                    <a:sym typeface="Arial"/>
                  </a:rPr>
                  <a:t>HardWare</a:t>
                </a:r>
                <a:endParaRPr sz="1400" b="0" i="0" u="none" strike="noStrike" cap="none">
                  <a:solidFill>
                    <a:srgbClr val="000000"/>
                  </a:solidFill>
                  <a:latin typeface="Arial"/>
                  <a:ea typeface="Arial"/>
                  <a:cs typeface="Arial"/>
                  <a:sym typeface="Arial"/>
                </a:endParaRPr>
              </a:p>
            </p:txBody>
          </p:sp>
          <p:sp>
            <p:nvSpPr>
              <p:cNvPr id="244" name="Google Shape;244;p30"/>
              <p:cNvSpPr/>
              <p:nvPr/>
            </p:nvSpPr>
            <p:spPr>
              <a:xfrm>
                <a:off x="1222675" y="2546225"/>
                <a:ext cx="1638300" cy="391200"/>
              </a:xfrm>
              <a:prstGeom prst="rect">
                <a:avLst/>
              </a:prstGeom>
              <a:solidFill>
                <a:srgbClr val="FEED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 sz="1400" b="0" i="0" u="none" strike="noStrike" cap="none">
                    <a:solidFill>
                      <a:srgbClr val="000000"/>
                    </a:solidFill>
                    <a:latin typeface="Arial"/>
                    <a:ea typeface="Arial"/>
                    <a:cs typeface="Arial"/>
                    <a:sym typeface="Arial"/>
                  </a:rPr>
                  <a:t>Operating System</a:t>
                </a:r>
                <a:endParaRPr sz="1400" b="0" i="0" u="none" strike="noStrike" cap="none">
                  <a:solidFill>
                    <a:srgbClr val="000000"/>
                  </a:solidFill>
                  <a:latin typeface="Arial"/>
                  <a:ea typeface="Arial"/>
                  <a:cs typeface="Arial"/>
                  <a:sym typeface="Arial"/>
                </a:endParaRPr>
              </a:p>
            </p:txBody>
          </p:sp>
          <p:sp>
            <p:nvSpPr>
              <p:cNvPr id="245" name="Google Shape;245;p30"/>
              <p:cNvSpPr/>
              <p:nvPr/>
            </p:nvSpPr>
            <p:spPr>
              <a:xfrm>
                <a:off x="1222675" y="2119875"/>
                <a:ext cx="1638300" cy="391200"/>
              </a:xfrm>
              <a:prstGeom prst="rect">
                <a:avLst/>
              </a:prstGeom>
              <a:solidFill>
                <a:srgbClr val="FBFE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 sz="1400" b="0" i="0" u="none" strike="noStrike" cap="none">
                    <a:solidFill>
                      <a:srgbClr val="000000"/>
                    </a:solidFill>
                    <a:latin typeface="Arial"/>
                    <a:ea typeface="Arial"/>
                    <a:cs typeface="Arial"/>
                    <a:sym typeface="Arial"/>
                  </a:rPr>
                  <a:t>Application</a:t>
                </a:r>
                <a:endParaRPr sz="1400" b="0" i="0" u="none" strike="noStrike" cap="none">
                  <a:solidFill>
                    <a:srgbClr val="000000"/>
                  </a:solidFill>
                  <a:latin typeface="Arial"/>
                  <a:ea typeface="Arial"/>
                  <a:cs typeface="Arial"/>
                  <a:sym typeface="Arial"/>
                </a:endParaRPr>
              </a:p>
            </p:txBody>
          </p:sp>
        </p:grpSp>
        <p:sp>
          <p:nvSpPr>
            <p:cNvPr id="246" name="Google Shape;246;p30"/>
            <p:cNvSpPr txBox="1"/>
            <p:nvPr/>
          </p:nvSpPr>
          <p:spPr>
            <a:xfrm>
              <a:off x="833623" y="1365555"/>
              <a:ext cx="17280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ja" sz="1800" b="1" i="0" u="none" strike="noStrike" cap="none" dirty="0">
                  <a:solidFill>
                    <a:schemeClr val="dk1"/>
                  </a:solidFill>
                  <a:latin typeface="Arial"/>
                  <a:ea typeface="Arial"/>
                  <a:cs typeface="Arial"/>
                  <a:sym typeface="Arial"/>
                </a:rPr>
                <a:t>物理サーバー</a:t>
              </a:r>
              <a:endParaRPr sz="1800" b="1" i="0" u="none" strike="noStrike" cap="none" dirty="0">
                <a:solidFill>
                  <a:srgbClr val="000000"/>
                </a:solidFill>
                <a:latin typeface="Arial"/>
                <a:ea typeface="Arial"/>
                <a:cs typeface="Arial"/>
                <a:sym typeface="Arial"/>
              </a:endParaRPr>
            </a:p>
          </p:txBody>
        </p:sp>
      </p:grpSp>
      <p:sp>
        <p:nvSpPr>
          <p:cNvPr id="247" name="Google Shape;247;p30"/>
          <p:cNvSpPr txBox="1"/>
          <p:nvPr/>
        </p:nvSpPr>
        <p:spPr>
          <a:xfrm>
            <a:off x="3648199" y="2271704"/>
            <a:ext cx="6669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ja" sz="3600" b="0" i="0" u="none" strike="noStrike" cap="none">
                <a:solidFill>
                  <a:schemeClr val="dk1"/>
                </a:solidFill>
                <a:latin typeface="Impact"/>
                <a:ea typeface="Impact"/>
                <a:cs typeface="Impact"/>
                <a:sym typeface="Impact"/>
              </a:rPr>
              <a:t>VS</a:t>
            </a:r>
            <a:endParaRPr sz="3600" b="0" i="0" u="none" strike="noStrike" cap="none">
              <a:solidFill>
                <a:schemeClr val="dk1"/>
              </a:solidFill>
              <a:latin typeface="Impact"/>
              <a:ea typeface="Impact"/>
              <a:cs typeface="Impact"/>
              <a:sym typeface="Impact"/>
            </a:endParaRPr>
          </a:p>
        </p:txBody>
      </p:sp>
      <p:sp>
        <p:nvSpPr>
          <p:cNvPr id="248" name="Google Shape;248;p30"/>
          <p:cNvSpPr txBox="1"/>
          <p:nvPr/>
        </p:nvSpPr>
        <p:spPr>
          <a:xfrm>
            <a:off x="311700" y="445025"/>
            <a:ext cx="4260300" cy="5727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2800"/>
              <a:buFont typeface="Arial"/>
              <a:buNone/>
            </a:pPr>
            <a:r>
              <a:rPr lang="ja" sz="2400" b="0" i="0" u="none" strike="noStrike" cap="none">
                <a:solidFill>
                  <a:schemeClr val="dk1"/>
                </a:solidFill>
                <a:latin typeface="Arial"/>
                <a:ea typeface="Arial"/>
                <a:cs typeface="Arial"/>
                <a:sym typeface="Arial"/>
              </a:rPr>
              <a:t>物理サーバーと仮想サーバー</a:t>
            </a:r>
            <a:endParaRPr sz="2400" b="0" i="0" u="none" strike="noStrike" cap="none">
              <a:solidFill>
                <a:schemeClr val="dk1"/>
              </a:solidFill>
              <a:latin typeface="Arial"/>
              <a:ea typeface="Arial"/>
              <a:cs typeface="Arial"/>
              <a:sym typeface="Arial"/>
            </a:endParaRPr>
          </a:p>
        </p:txBody>
      </p:sp>
      <p:sp>
        <p:nvSpPr>
          <p:cNvPr id="249" name="Google Shape;249;p30"/>
          <p:cNvSpPr/>
          <p:nvPr/>
        </p:nvSpPr>
        <p:spPr>
          <a:xfrm>
            <a:off x="4688555" y="1795615"/>
            <a:ext cx="3855300" cy="200925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30"/>
          <p:cNvSpPr txBox="1"/>
          <p:nvPr/>
        </p:nvSpPr>
        <p:spPr>
          <a:xfrm>
            <a:off x="5843282" y="1297456"/>
            <a:ext cx="17280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ja" sz="1800" b="1" i="0" u="none" strike="noStrike" cap="none" dirty="0">
                <a:solidFill>
                  <a:schemeClr val="dk1"/>
                </a:solidFill>
                <a:latin typeface="Arial"/>
                <a:ea typeface="Arial"/>
                <a:cs typeface="Arial"/>
                <a:sym typeface="Arial"/>
              </a:rPr>
              <a:t>仮想サーバー</a:t>
            </a:r>
            <a:endParaRPr sz="1800" b="1" i="0" u="none" strike="noStrike" cap="none" dirty="0">
              <a:solidFill>
                <a:srgbClr val="000000"/>
              </a:solidFill>
              <a:latin typeface="Arial"/>
              <a:ea typeface="Arial"/>
              <a:cs typeface="Arial"/>
              <a:sym typeface="Arial"/>
            </a:endParaRPr>
          </a:p>
        </p:txBody>
      </p:sp>
      <p:pic>
        <p:nvPicPr>
          <p:cNvPr id="251" name="Google Shape;251;p30"/>
          <p:cNvPicPr preferRelativeResize="0"/>
          <p:nvPr/>
        </p:nvPicPr>
        <p:blipFill rotWithShape="1">
          <a:blip r:embed="rId3">
            <a:alphaModFix/>
          </a:blip>
          <a:srcRect/>
          <a:stretch/>
        </p:blipFill>
        <p:spPr>
          <a:xfrm>
            <a:off x="5319014" y="1961155"/>
            <a:ext cx="1239183" cy="1537118"/>
          </a:xfrm>
          <a:prstGeom prst="rect">
            <a:avLst/>
          </a:prstGeom>
          <a:noFill/>
          <a:ln>
            <a:noFill/>
          </a:ln>
        </p:spPr>
      </p:pic>
      <p:pic>
        <p:nvPicPr>
          <p:cNvPr id="252" name="Google Shape;252;p30"/>
          <p:cNvPicPr preferRelativeResize="0"/>
          <p:nvPr/>
        </p:nvPicPr>
        <p:blipFill rotWithShape="1">
          <a:blip r:embed="rId4">
            <a:alphaModFix/>
          </a:blip>
          <a:srcRect b="80725"/>
          <a:stretch/>
        </p:blipFill>
        <p:spPr>
          <a:xfrm>
            <a:off x="6904917" y="2199614"/>
            <a:ext cx="1150576" cy="230813"/>
          </a:xfrm>
          <a:prstGeom prst="rect">
            <a:avLst/>
          </a:prstGeom>
          <a:noFill/>
          <a:ln>
            <a:noFill/>
          </a:ln>
        </p:spPr>
      </p:pic>
      <p:grpSp>
        <p:nvGrpSpPr>
          <p:cNvPr id="253" name="Google Shape;253;p30"/>
          <p:cNvGrpSpPr/>
          <p:nvPr/>
        </p:nvGrpSpPr>
        <p:grpSpPr>
          <a:xfrm>
            <a:off x="514869" y="4058569"/>
            <a:ext cx="3257550" cy="1000274"/>
            <a:chOff x="565870" y="3914658"/>
            <a:chExt cx="3257550" cy="1000274"/>
          </a:xfrm>
        </p:grpSpPr>
        <p:sp>
          <p:nvSpPr>
            <p:cNvPr id="254" name="Google Shape;254;p30"/>
            <p:cNvSpPr txBox="1"/>
            <p:nvPr/>
          </p:nvSpPr>
          <p:spPr>
            <a:xfrm>
              <a:off x="682400" y="4130027"/>
              <a:ext cx="146065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ja" sz="1000" b="0" i="0" u="none" strike="noStrike" cap="none">
                  <a:solidFill>
                    <a:srgbClr val="595959"/>
                  </a:solidFill>
                  <a:latin typeface="Arial"/>
                  <a:ea typeface="Arial"/>
                  <a:cs typeface="Arial"/>
                  <a:sym typeface="Arial"/>
                </a:rPr>
                <a:t>VM: Virtual Machine</a:t>
              </a:r>
              <a:endParaRPr/>
            </a:p>
            <a:p>
              <a:pPr marL="0" marR="0" lvl="0" indent="0" algn="l" rtl="0">
                <a:lnSpc>
                  <a:spcPct val="100000"/>
                </a:lnSpc>
                <a:spcBef>
                  <a:spcPts val="0"/>
                </a:spcBef>
                <a:spcAft>
                  <a:spcPts val="0"/>
                </a:spcAft>
                <a:buNone/>
              </a:pPr>
              <a:r>
                <a:rPr lang="ja" sz="1000" b="0" i="0" u="none" strike="noStrike" cap="none">
                  <a:solidFill>
                    <a:srgbClr val="595959"/>
                  </a:solidFill>
                  <a:latin typeface="Arial"/>
                  <a:ea typeface="Arial"/>
                  <a:cs typeface="Arial"/>
                  <a:sym typeface="Arial"/>
                </a:rPr>
                <a:t>Co: Container</a:t>
              </a:r>
              <a:endParaRPr/>
            </a:p>
            <a:p>
              <a:pPr marL="0" marR="0" lvl="0" indent="0" algn="l" rtl="0">
                <a:lnSpc>
                  <a:spcPct val="100000"/>
                </a:lnSpc>
                <a:spcBef>
                  <a:spcPts val="0"/>
                </a:spcBef>
                <a:spcAft>
                  <a:spcPts val="0"/>
                </a:spcAft>
                <a:buNone/>
              </a:pPr>
              <a:r>
                <a:rPr lang="ja" sz="1000" b="0" i="0" u="none" strike="noStrike" cap="none">
                  <a:solidFill>
                    <a:srgbClr val="595959"/>
                  </a:solidFill>
                  <a:latin typeface="Arial"/>
                  <a:ea typeface="Arial"/>
                  <a:cs typeface="Arial"/>
                  <a:sym typeface="Arial"/>
                </a:rPr>
                <a:t>OS: Operating System</a:t>
              </a:r>
              <a:endParaRPr/>
            </a:p>
            <a:p>
              <a:pPr marL="0" marR="0" lvl="0" indent="0" algn="l" rtl="0">
                <a:lnSpc>
                  <a:spcPct val="100000"/>
                </a:lnSpc>
                <a:spcBef>
                  <a:spcPts val="0"/>
                </a:spcBef>
                <a:spcAft>
                  <a:spcPts val="0"/>
                </a:spcAft>
                <a:buNone/>
              </a:pPr>
              <a:r>
                <a:rPr lang="ja" sz="1000" b="0" i="0" u="none" strike="noStrike" cap="none">
                  <a:solidFill>
                    <a:srgbClr val="595959"/>
                  </a:solidFill>
                  <a:latin typeface="Arial"/>
                  <a:ea typeface="Arial"/>
                  <a:cs typeface="Arial"/>
                  <a:sym typeface="Arial"/>
                </a:rPr>
                <a:t>HW: HardWare</a:t>
              </a:r>
              <a:endParaRPr sz="1000" b="0" i="0" u="none" strike="noStrike" cap="none">
                <a:solidFill>
                  <a:srgbClr val="595959"/>
                </a:solidFill>
                <a:latin typeface="Arial"/>
                <a:ea typeface="Arial"/>
                <a:cs typeface="Arial"/>
                <a:sym typeface="Arial"/>
              </a:endParaRPr>
            </a:p>
          </p:txBody>
        </p:sp>
        <p:pic>
          <p:nvPicPr>
            <p:cNvPr id="255" name="Google Shape;255;p30"/>
            <p:cNvPicPr preferRelativeResize="0"/>
            <p:nvPr/>
          </p:nvPicPr>
          <p:blipFill rotWithShape="1">
            <a:blip r:embed="rId5">
              <a:alphaModFix/>
            </a:blip>
            <a:srcRect/>
            <a:stretch/>
          </p:blipFill>
          <p:spPr>
            <a:xfrm>
              <a:off x="2515142" y="4130027"/>
              <a:ext cx="1086574" cy="757309"/>
            </a:xfrm>
            <a:prstGeom prst="rect">
              <a:avLst/>
            </a:prstGeom>
            <a:noFill/>
            <a:ln>
              <a:noFill/>
            </a:ln>
          </p:spPr>
        </p:pic>
        <p:sp>
          <p:nvSpPr>
            <p:cNvPr id="256" name="Google Shape;256;p30"/>
            <p:cNvSpPr txBox="1"/>
            <p:nvPr/>
          </p:nvSpPr>
          <p:spPr>
            <a:xfrm>
              <a:off x="565870" y="3914658"/>
              <a:ext cx="3257550" cy="1000274"/>
            </a:xfrm>
            <a:prstGeom prst="rect">
              <a:avLst/>
            </a:prstGeom>
            <a:noFill/>
            <a:ln w="9525"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ja" sz="1100" b="0" i="0" u="none" strike="noStrike" cap="none">
                  <a:solidFill>
                    <a:srgbClr val="000000"/>
                  </a:solidFill>
                  <a:latin typeface="Arial"/>
                  <a:ea typeface="Arial"/>
                  <a:cs typeface="Arial"/>
                  <a:sym typeface="Arial"/>
                </a:rPr>
                <a:t>　</a:t>
              </a:r>
              <a:r>
                <a:rPr lang="ja" sz="1100" b="0" i="0" u="sng" strike="noStrike" cap="none">
                  <a:solidFill>
                    <a:srgbClr val="000000"/>
                  </a:solidFill>
                  <a:latin typeface="Arial"/>
                  <a:ea typeface="Arial"/>
                  <a:cs typeface="Arial"/>
                  <a:sym typeface="Arial"/>
                </a:rPr>
                <a:t>補足</a:t>
              </a:r>
              <a:endParaRPr sz="1100" b="0" i="0" u="sng"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p:txBody>
        </p:sp>
      </p:grpSp>
      <p:pic>
        <p:nvPicPr>
          <p:cNvPr id="259" name="Google Shape;259;p30"/>
          <p:cNvPicPr preferRelativeResize="0"/>
          <p:nvPr/>
        </p:nvPicPr>
        <p:blipFill>
          <a:blip r:embed="rId6">
            <a:alphaModFix/>
          </a:blip>
          <a:stretch>
            <a:fillRect/>
          </a:stretch>
        </p:blipFill>
        <p:spPr>
          <a:xfrm>
            <a:off x="6805325" y="2406058"/>
            <a:ext cx="1323787" cy="1151270"/>
          </a:xfrm>
          <a:prstGeom prst="rect">
            <a:avLst/>
          </a:prstGeom>
          <a:noFill/>
          <a:ln>
            <a:noFill/>
          </a:ln>
        </p:spPr>
      </p:pic>
      <p:sp>
        <p:nvSpPr>
          <p:cNvPr id="21" name="Google Shape;61;p14">
            <a:extLst>
              <a:ext uri="{FF2B5EF4-FFF2-40B4-BE49-F238E27FC236}">
                <a16:creationId xmlns:a16="http://schemas.microsoft.com/office/drawing/2014/main" id="{5F821D6F-3E21-534C-A631-F2D1B5734450}"/>
              </a:ext>
            </a:extLst>
          </p:cNvPr>
          <p:cNvSpPr txBox="1">
            <a:spLocks/>
          </p:cNvSpPr>
          <p:nvPr/>
        </p:nvSpPr>
        <p:spPr>
          <a:xfrm>
            <a:off x="7972746" y="4928097"/>
            <a:ext cx="1235483" cy="21540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r>
              <a:rPr lang="ja-JP" altLang="en-US" sz="800">
                <a:solidFill>
                  <a:schemeClr val="bg2">
                    <a:lumMod val="75000"/>
                  </a:schemeClr>
                </a:solidFill>
              </a:rPr>
              <a:t>原作者：山野智寛</a:t>
            </a:r>
            <a:endParaRPr lang="ja-JP" altLang="en-US" sz="800" dirty="0">
              <a:solidFill>
                <a:schemeClr val="bg2">
                  <a:lumMod val="75000"/>
                </a:schemeClr>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ja" sz="2400"/>
              <a:t>仮想化の利点</a:t>
            </a:r>
            <a:endParaRPr sz="2400"/>
          </a:p>
        </p:txBody>
      </p:sp>
      <p:sp>
        <p:nvSpPr>
          <p:cNvPr id="314" name="Google Shape;314;p32"/>
          <p:cNvSpPr txBox="1">
            <a:spLocks noGrp="1"/>
          </p:cNvSpPr>
          <p:nvPr>
            <p:ph type="body" idx="1"/>
          </p:nvPr>
        </p:nvSpPr>
        <p:spPr>
          <a:xfrm>
            <a:off x="709564" y="1373921"/>
            <a:ext cx="7724871" cy="831446"/>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None/>
            </a:pPr>
            <a:r>
              <a:rPr lang="ja">
                <a:solidFill>
                  <a:srgbClr val="9B9B9B"/>
                </a:solidFill>
              </a:rPr>
              <a:t>最大の利点は、リソースを仮想化することで</a:t>
            </a:r>
            <a:r>
              <a:rPr lang="ja" u="sng">
                <a:solidFill>
                  <a:srgbClr val="9B9B9B"/>
                </a:solidFill>
              </a:rPr>
              <a:t>ハードウェア構成にとらわれず、必要に応じてリソースを配分できること</a:t>
            </a:r>
            <a:r>
              <a:rPr lang="ja">
                <a:solidFill>
                  <a:srgbClr val="9B9B9B"/>
                </a:solidFill>
              </a:rPr>
              <a:t>。</a:t>
            </a:r>
            <a:endParaRPr sz="1400">
              <a:solidFill>
                <a:srgbClr val="9B9B9B"/>
              </a:solidFill>
            </a:endParaRPr>
          </a:p>
          <a:p>
            <a:pPr marL="0" lvl="0" indent="0" algn="l" rtl="0">
              <a:lnSpc>
                <a:spcPct val="115000"/>
              </a:lnSpc>
              <a:spcBef>
                <a:spcPts val="1200"/>
              </a:spcBef>
              <a:spcAft>
                <a:spcPts val="1200"/>
              </a:spcAft>
              <a:buSzPts val="1800"/>
              <a:buNone/>
            </a:pPr>
            <a:endParaRPr sz="1400">
              <a:solidFill>
                <a:srgbClr val="9B9B9B"/>
              </a:solidFill>
            </a:endParaRPr>
          </a:p>
        </p:txBody>
      </p:sp>
      <p:sp>
        <p:nvSpPr>
          <p:cNvPr id="315" name="Google Shape;315;p32"/>
          <p:cNvSpPr txBox="1"/>
          <p:nvPr/>
        </p:nvSpPr>
        <p:spPr>
          <a:xfrm>
            <a:off x="0" y="4835754"/>
            <a:ext cx="2563586" cy="30774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ja" sz="800" b="0" i="0" u="none" strike="noStrike" cap="none">
                <a:solidFill>
                  <a:srgbClr val="000000"/>
                </a:solidFill>
                <a:latin typeface="Arial"/>
                <a:ea typeface="Arial"/>
                <a:cs typeface="Arial"/>
                <a:sym typeface="Arial"/>
              </a:rPr>
              <a:t>https://www.redhat.com/ja/topics/virtualization</a:t>
            </a:r>
            <a:endParaRPr sz="800" b="0" i="0" u="none" strike="noStrike" cap="none">
              <a:solidFill>
                <a:srgbClr val="000000"/>
              </a:solidFill>
              <a:latin typeface="Arial"/>
              <a:ea typeface="Arial"/>
              <a:cs typeface="Arial"/>
              <a:sym typeface="Arial"/>
            </a:endParaRPr>
          </a:p>
        </p:txBody>
      </p:sp>
      <p:sp>
        <p:nvSpPr>
          <p:cNvPr id="316" name="Google Shape;316;p32"/>
          <p:cNvSpPr txBox="1"/>
          <p:nvPr/>
        </p:nvSpPr>
        <p:spPr>
          <a:xfrm>
            <a:off x="709564" y="2364105"/>
            <a:ext cx="7725000" cy="2308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ja" sz="1600" b="0" i="0" u="none" strike="noStrike" cap="none">
                <a:solidFill>
                  <a:schemeClr val="dk1"/>
                </a:solidFill>
                <a:latin typeface="Arial"/>
                <a:ea typeface="Arial"/>
                <a:cs typeface="Arial"/>
                <a:sym typeface="Arial"/>
              </a:rPr>
              <a:t>“An Importance of Using Virtualization Technology in Cloud Computing” では</a:t>
            </a:r>
            <a:r>
              <a:rPr lang="ja" sz="1600">
                <a:solidFill>
                  <a:schemeClr val="dk1"/>
                </a:solidFill>
              </a:rPr>
              <a:t>、</a:t>
            </a: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ja" sz="1600" b="0" i="0" u="none" strike="noStrike" cap="none">
                <a:solidFill>
                  <a:schemeClr val="dk1"/>
                </a:solidFill>
                <a:latin typeface="Arial"/>
                <a:ea typeface="Arial"/>
                <a:cs typeface="Arial"/>
                <a:sym typeface="Arial"/>
              </a:rPr>
              <a:t>「なぜ仮想化技術を使用するのか」について以下のように書かれています</a:t>
            </a: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600" b="0" i="0"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ja" sz="1600" b="0" i="0" u="none" strike="noStrike" cap="none">
                <a:solidFill>
                  <a:schemeClr val="dk1"/>
                </a:solidFill>
                <a:latin typeface="Arial"/>
                <a:ea typeface="Arial"/>
                <a:cs typeface="Arial"/>
                <a:sym typeface="Arial"/>
              </a:rPr>
              <a:t>コスト削減</a:t>
            </a:r>
            <a:endParaRPr sz="1600" b="0" i="0"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ja" sz="1600" b="0" i="0" u="none" strike="noStrike" cap="none">
                <a:solidFill>
                  <a:schemeClr val="dk1"/>
                </a:solidFill>
                <a:latin typeface="Arial"/>
                <a:ea typeface="Arial"/>
                <a:cs typeface="Arial"/>
                <a:sym typeface="Arial"/>
              </a:rPr>
              <a:t>リソースの最適化</a:t>
            </a:r>
            <a:endParaRPr sz="1600" b="0" i="0"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ja" sz="1600" b="0" i="0" u="none" strike="noStrike" cap="none">
                <a:solidFill>
                  <a:schemeClr val="dk1"/>
                </a:solidFill>
                <a:latin typeface="Arial"/>
                <a:ea typeface="Arial"/>
                <a:cs typeface="Arial"/>
                <a:sym typeface="Arial"/>
              </a:rPr>
              <a:t>省エネルギー・省スペース効果</a:t>
            </a:r>
            <a:endParaRPr sz="1600" b="0" i="0"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ja" sz="1600" b="0" i="0" u="none" strike="noStrike" cap="none">
                <a:solidFill>
                  <a:schemeClr val="dk1"/>
                </a:solidFill>
                <a:latin typeface="Arial"/>
                <a:ea typeface="Arial"/>
                <a:cs typeface="Arial"/>
                <a:sym typeface="Arial"/>
              </a:rPr>
              <a:t>システム管理作業の軽減</a:t>
            </a:r>
            <a:endParaRPr sz="1600" b="0" i="0"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ja" sz="1600" b="0" i="0" u="none" strike="noStrike" cap="none">
                <a:solidFill>
                  <a:schemeClr val="dk1"/>
                </a:solidFill>
                <a:latin typeface="Arial"/>
                <a:ea typeface="Arial"/>
                <a:cs typeface="Arial"/>
                <a:sym typeface="Arial"/>
              </a:rPr>
              <a:t>ソフトウェアインストールの簡易化</a:t>
            </a:r>
            <a:endParaRPr sz="1600" b="0" i="0"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ja" sz="1600" b="0" i="0" u="none" strike="noStrike" cap="none">
                <a:solidFill>
                  <a:schemeClr val="dk1"/>
                </a:solidFill>
                <a:latin typeface="Arial"/>
                <a:ea typeface="Arial"/>
                <a:cs typeface="Arial"/>
                <a:sym typeface="Arial"/>
              </a:rPr>
              <a:t>CPUの使用率が5~15%から60~80%に向上</a:t>
            </a:r>
            <a:endParaRPr sz="1600" b="0" i="0" u="none" strike="noStrike" cap="none">
              <a:solidFill>
                <a:schemeClr val="dk1"/>
              </a:solidFill>
              <a:latin typeface="Arial"/>
              <a:ea typeface="Arial"/>
              <a:cs typeface="Arial"/>
              <a:sym typeface="Arial"/>
            </a:endParaRPr>
          </a:p>
        </p:txBody>
      </p:sp>
      <p:sp>
        <p:nvSpPr>
          <p:cNvPr id="6" name="Google Shape;61;p14">
            <a:extLst>
              <a:ext uri="{FF2B5EF4-FFF2-40B4-BE49-F238E27FC236}">
                <a16:creationId xmlns:a16="http://schemas.microsoft.com/office/drawing/2014/main" id="{D1AA116D-EE72-AF48-BB42-0E9A4DDA24A4}"/>
              </a:ext>
            </a:extLst>
          </p:cNvPr>
          <p:cNvSpPr txBox="1">
            <a:spLocks/>
          </p:cNvSpPr>
          <p:nvPr/>
        </p:nvSpPr>
        <p:spPr>
          <a:xfrm>
            <a:off x="7972746" y="4928097"/>
            <a:ext cx="1235483" cy="21540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r>
              <a:rPr lang="ja-JP" altLang="en-US" sz="800">
                <a:solidFill>
                  <a:schemeClr val="bg2">
                    <a:lumMod val="75000"/>
                  </a:schemeClr>
                </a:solidFill>
              </a:rPr>
              <a:t>原作者：山野智寛</a:t>
            </a:r>
            <a:endParaRPr lang="ja-JP" altLang="en-US" sz="800" dirty="0">
              <a:solidFill>
                <a:schemeClr val="bg2">
                  <a:lumMod val="75000"/>
                </a:schemeCl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ja" sz="2400"/>
              <a:t>本講義のスケジュール</a:t>
            </a:r>
            <a:endParaRPr sz="2400"/>
          </a:p>
          <a:p>
            <a:pPr marL="0" lvl="0" indent="0" algn="l" rtl="0">
              <a:lnSpc>
                <a:spcPct val="100000"/>
              </a:lnSpc>
              <a:spcBef>
                <a:spcPts val="0"/>
              </a:spcBef>
              <a:spcAft>
                <a:spcPts val="0"/>
              </a:spcAft>
              <a:buSzPts val="2800"/>
              <a:buNone/>
            </a:pPr>
            <a:endParaRPr sz="2400"/>
          </a:p>
        </p:txBody>
      </p:sp>
      <p:sp>
        <p:nvSpPr>
          <p:cNvPr id="60" name="Google Shape;60;p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ja" dirty="0">
                <a:solidFill>
                  <a:srgbClr val="000000"/>
                </a:solidFill>
              </a:rPr>
              <a:t>Lecture</a:t>
            </a:r>
            <a:endParaRPr dirty="0">
              <a:solidFill>
                <a:srgbClr val="000000"/>
              </a:solidFill>
            </a:endParaRPr>
          </a:p>
          <a:p>
            <a:pPr marL="457200" lvl="0" indent="-342900" algn="l" rtl="0">
              <a:lnSpc>
                <a:spcPct val="115000"/>
              </a:lnSpc>
              <a:spcBef>
                <a:spcPts val="1200"/>
              </a:spcBef>
              <a:spcAft>
                <a:spcPts val="0"/>
              </a:spcAft>
              <a:buClr>
                <a:srgbClr val="434343"/>
              </a:buClr>
              <a:buSzPts val="1800"/>
              <a:buAutoNum type="arabicPeriod"/>
            </a:pPr>
            <a:r>
              <a:rPr lang="ja" dirty="0">
                <a:solidFill>
                  <a:srgbClr val="434343"/>
                </a:solidFill>
              </a:rPr>
              <a:t>実社会で行われている機械学習プロジェクト</a:t>
            </a:r>
            <a:endParaRPr dirty="0">
              <a:solidFill>
                <a:srgbClr val="434343"/>
              </a:solidFill>
            </a:endParaRPr>
          </a:p>
          <a:p>
            <a:pPr marL="457200" lvl="0" indent="-342900" algn="l" rtl="0">
              <a:lnSpc>
                <a:spcPct val="115000"/>
              </a:lnSpc>
              <a:spcBef>
                <a:spcPts val="0"/>
              </a:spcBef>
              <a:spcAft>
                <a:spcPts val="0"/>
              </a:spcAft>
              <a:buClr>
                <a:srgbClr val="434343"/>
              </a:buClr>
              <a:buSzPts val="1800"/>
              <a:buAutoNum type="arabicPeriod"/>
            </a:pPr>
            <a:r>
              <a:rPr lang="ja" dirty="0">
                <a:solidFill>
                  <a:srgbClr val="434343"/>
                </a:solidFill>
              </a:rPr>
              <a:t>仮想化技術</a:t>
            </a:r>
            <a:r>
              <a:rPr lang="ja-JP" altLang="en-US">
                <a:solidFill>
                  <a:srgbClr val="434343"/>
                </a:solidFill>
              </a:rPr>
              <a:t>①②</a:t>
            </a:r>
            <a:endParaRPr dirty="0">
              <a:solidFill>
                <a:srgbClr val="434343"/>
              </a:solidFill>
            </a:endParaRPr>
          </a:p>
          <a:p>
            <a:pPr marL="457200" lvl="0" indent="-342900" algn="l" rtl="0">
              <a:lnSpc>
                <a:spcPct val="115000"/>
              </a:lnSpc>
              <a:spcBef>
                <a:spcPts val="0"/>
              </a:spcBef>
              <a:spcAft>
                <a:spcPts val="0"/>
              </a:spcAft>
              <a:buClr>
                <a:srgbClr val="434343"/>
              </a:buClr>
              <a:buSzPts val="1800"/>
              <a:buAutoNum type="arabicPeriod"/>
            </a:pPr>
            <a:r>
              <a:rPr lang="ja" dirty="0">
                <a:solidFill>
                  <a:srgbClr val="434343"/>
                </a:solidFill>
              </a:rPr>
              <a:t>クラウド技術</a:t>
            </a:r>
            <a:endParaRPr dirty="0">
              <a:solidFill>
                <a:srgbClr val="434343"/>
              </a:solidFill>
            </a:endParaRPr>
          </a:p>
          <a:p>
            <a:pPr marL="0" lvl="0" indent="0" algn="l" rtl="0">
              <a:lnSpc>
                <a:spcPct val="115000"/>
              </a:lnSpc>
              <a:spcBef>
                <a:spcPts val="1200"/>
              </a:spcBef>
              <a:spcAft>
                <a:spcPts val="0"/>
              </a:spcAft>
              <a:buSzPts val="1800"/>
              <a:buNone/>
            </a:pPr>
            <a:r>
              <a:rPr lang="ja" dirty="0">
                <a:solidFill>
                  <a:srgbClr val="000000"/>
                </a:solidFill>
              </a:rPr>
              <a:t>Hands-on</a:t>
            </a:r>
            <a:endParaRPr dirty="0">
              <a:solidFill>
                <a:srgbClr val="000000"/>
              </a:solidFill>
            </a:endParaRPr>
          </a:p>
          <a:p>
            <a:pPr marL="457200" lvl="0" indent="-342900" algn="l" rtl="0">
              <a:lnSpc>
                <a:spcPct val="115000"/>
              </a:lnSpc>
              <a:spcBef>
                <a:spcPts val="1200"/>
              </a:spcBef>
              <a:spcAft>
                <a:spcPts val="0"/>
              </a:spcAft>
              <a:buClr>
                <a:srgbClr val="434343"/>
              </a:buClr>
              <a:buSzPts val="1800"/>
              <a:buAutoNum type="arabicPeriod"/>
            </a:pPr>
            <a:r>
              <a:rPr lang="ja" dirty="0">
                <a:solidFill>
                  <a:srgbClr val="434343"/>
                </a:solidFill>
              </a:rPr>
              <a:t>AWS EC２を触ってみる</a:t>
            </a:r>
            <a:endParaRPr dirty="0">
              <a:solidFill>
                <a:srgbClr val="434343"/>
              </a:solidFill>
            </a:endParaRPr>
          </a:p>
          <a:p>
            <a:pPr marL="457200" lvl="0" indent="-342900" algn="l" rtl="0">
              <a:lnSpc>
                <a:spcPct val="115000"/>
              </a:lnSpc>
              <a:spcBef>
                <a:spcPts val="0"/>
              </a:spcBef>
              <a:spcAft>
                <a:spcPts val="0"/>
              </a:spcAft>
              <a:buClr>
                <a:srgbClr val="434343"/>
              </a:buClr>
              <a:buSzPts val="1800"/>
              <a:buAutoNum type="arabicPeriod"/>
            </a:pPr>
            <a:r>
              <a:rPr lang="ja" dirty="0">
                <a:solidFill>
                  <a:srgbClr val="434343"/>
                </a:solidFill>
              </a:rPr>
              <a:t>Dockerのインストール</a:t>
            </a:r>
            <a:endParaRPr dirty="0">
              <a:solidFill>
                <a:srgbClr val="434343"/>
              </a:solidFill>
            </a:endParaRPr>
          </a:p>
          <a:p>
            <a:pPr marL="457200" lvl="0" indent="-342900" algn="l" rtl="0">
              <a:lnSpc>
                <a:spcPct val="115000"/>
              </a:lnSpc>
              <a:spcBef>
                <a:spcPts val="0"/>
              </a:spcBef>
              <a:spcAft>
                <a:spcPts val="0"/>
              </a:spcAft>
              <a:buClr>
                <a:srgbClr val="434343"/>
              </a:buClr>
              <a:buSzPts val="1800"/>
              <a:buAutoNum type="arabicPeriod"/>
            </a:pPr>
            <a:r>
              <a:rPr lang="ja" dirty="0">
                <a:solidFill>
                  <a:srgbClr val="434343"/>
                </a:solidFill>
              </a:rPr>
              <a:t>EC2上で機械学習コードを実行する</a:t>
            </a:r>
            <a:endParaRPr dirty="0">
              <a:solidFill>
                <a:srgbClr val="434343"/>
              </a:solidFill>
            </a:endParaRPr>
          </a:p>
        </p:txBody>
      </p:sp>
      <p:sp>
        <p:nvSpPr>
          <p:cNvPr id="2" name="上下矢印 1">
            <a:extLst>
              <a:ext uri="{FF2B5EF4-FFF2-40B4-BE49-F238E27FC236}">
                <a16:creationId xmlns:a16="http://schemas.microsoft.com/office/drawing/2014/main" id="{6B677F8F-D309-3849-82A9-1C27877985DE}"/>
              </a:ext>
            </a:extLst>
          </p:cNvPr>
          <p:cNvSpPr/>
          <p:nvPr/>
        </p:nvSpPr>
        <p:spPr>
          <a:xfrm>
            <a:off x="6421348" y="1438382"/>
            <a:ext cx="400692" cy="2047744"/>
          </a:xfrm>
          <a:prstGeom prst="upDownArrow">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F2223801-FBF4-6347-B3A3-627ED26FB948}"/>
              </a:ext>
            </a:extLst>
          </p:cNvPr>
          <p:cNvSpPr txBox="1"/>
          <p:nvPr/>
        </p:nvSpPr>
        <p:spPr>
          <a:xfrm>
            <a:off x="6801492" y="2308365"/>
            <a:ext cx="2342508" cy="307777"/>
          </a:xfrm>
          <a:prstGeom prst="rect">
            <a:avLst/>
          </a:prstGeom>
          <a:noFill/>
        </p:spPr>
        <p:txBody>
          <a:bodyPr wrap="square" rtlCol="0">
            <a:spAutoFit/>
          </a:bodyPr>
          <a:lstStyle/>
          <a:p>
            <a:r>
              <a:rPr kumimoji="1" lang="ja-JP" altLang="en-US"/>
              <a:t>スライドを使用します</a:t>
            </a:r>
          </a:p>
        </p:txBody>
      </p:sp>
      <p:sp>
        <p:nvSpPr>
          <p:cNvPr id="7" name="上下矢印 6">
            <a:extLst>
              <a:ext uri="{FF2B5EF4-FFF2-40B4-BE49-F238E27FC236}">
                <a16:creationId xmlns:a16="http://schemas.microsoft.com/office/drawing/2014/main" id="{33834E30-4B50-7045-94A9-CF768218B246}"/>
              </a:ext>
            </a:extLst>
          </p:cNvPr>
          <p:cNvSpPr/>
          <p:nvPr/>
        </p:nvSpPr>
        <p:spPr>
          <a:xfrm>
            <a:off x="6421348" y="3486126"/>
            <a:ext cx="400692" cy="757101"/>
          </a:xfrm>
          <a:prstGeom prst="upDownArrow">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71452E01-DA40-2943-A358-7BFD45D245A2}"/>
              </a:ext>
            </a:extLst>
          </p:cNvPr>
          <p:cNvSpPr txBox="1"/>
          <p:nvPr/>
        </p:nvSpPr>
        <p:spPr>
          <a:xfrm>
            <a:off x="6822040" y="3706807"/>
            <a:ext cx="2204357" cy="307777"/>
          </a:xfrm>
          <a:prstGeom prst="rect">
            <a:avLst/>
          </a:prstGeom>
          <a:noFill/>
        </p:spPr>
        <p:txBody>
          <a:bodyPr wrap="square" rtlCol="0">
            <a:spAutoFit/>
          </a:bodyPr>
          <a:lstStyle/>
          <a:p>
            <a:r>
              <a:rPr kumimoji="1" lang="en-US" altLang="ja-JP" dirty="0"/>
              <a:t>Notebook</a:t>
            </a:r>
            <a:r>
              <a:rPr kumimoji="1" lang="ja-JP" altLang="en-US"/>
              <a:t>を使用します</a:t>
            </a:r>
          </a:p>
        </p:txBody>
      </p:sp>
      <p:sp>
        <p:nvSpPr>
          <p:cNvPr id="9" name="正方形/長方形 8">
            <a:extLst>
              <a:ext uri="{FF2B5EF4-FFF2-40B4-BE49-F238E27FC236}">
                <a16:creationId xmlns:a16="http://schemas.microsoft.com/office/drawing/2014/main" id="{77C5D7C1-AC2C-564A-AB1F-CD128D64BC39}"/>
              </a:ext>
            </a:extLst>
          </p:cNvPr>
          <p:cNvSpPr/>
          <p:nvPr/>
        </p:nvSpPr>
        <p:spPr>
          <a:xfrm>
            <a:off x="7506031" y="0"/>
            <a:ext cx="1637968" cy="898497"/>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小窓はこちらに</a:t>
            </a:r>
          </a:p>
        </p:txBody>
      </p:sp>
      <p:sp>
        <p:nvSpPr>
          <p:cNvPr id="11" name="Google Shape;61;p14">
            <a:extLst>
              <a:ext uri="{FF2B5EF4-FFF2-40B4-BE49-F238E27FC236}">
                <a16:creationId xmlns:a16="http://schemas.microsoft.com/office/drawing/2014/main" id="{8231B0AD-2D13-DC4D-ACFB-EF339CFD04EB}"/>
              </a:ext>
            </a:extLst>
          </p:cNvPr>
          <p:cNvSpPr txBox="1">
            <a:spLocks/>
          </p:cNvSpPr>
          <p:nvPr/>
        </p:nvSpPr>
        <p:spPr>
          <a:xfrm>
            <a:off x="7972746" y="4928097"/>
            <a:ext cx="1235483" cy="21540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r>
              <a:rPr lang="ja-JP" altLang="en-US" sz="800">
                <a:solidFill>
                  <a:schemeClr val="bg2">
                    <a:lumMod val="75000"/>
                  </a:schemeClr>
                </a:solidFill>
              </a:rPr>
              <a:t>原作者：山野智寛</a:t>
            </a:r>
            <a:endParaRPr lang="ja-JP" altLang="en-US" sz="800" dirty="0">
              <a:solidFill>
                <a:schemeClr val="bg2">
                  <a:lumMod val="75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321"/>
        <p:cNvGrpSpPr/>
        <p:nvPr/>
      </p:nvGrpSpPr>
      <p:grpSpPr>
        <a:xfrm>
          <a:off x="0" y="0"/>
          <a:ext cx="0" cy="0"/>
          <a:chOff x="0" y="0"/>
          <a:chExt cx="0" cy="0"/>
        </a:xfrm>
      </p:grpSpPr>
      <p:sp>
        <p:nvSpPr>
          <p:cNvPr id="322" name="Google Shape;322;p3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ja" sz="4400">
                <a:solidFill>
                  <a:srgbClr val="000000"/>
                </a:solidFill>
              </a:rPr>
              <a:t>クラウド技術</a:t>
            </a:r>
            <a:endParaRPr sz="4400">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ja" sz="2400"/>
              <a:t>クラウド(Cloud)とは何か</a:t>
            </a:r>
            <a:endParaRPr sz="2400"/>
          </a:p>
        </p:txBody>
      </p:sp>
      <p:sp>
        <p:nvSpPr>
          <p:cNvPr id="333" name="Google Shape;333;p35"/>
          <p:cNvSpPr txBox="1">
            <a:spLocks noGrp="1"/>
          </p:cNvSpPr>
          <p:nvPr>
            <p:ph type="body" idx="1"/>
          </p:nvPr>
        </p:nvSpPr>
        <p:spPr>
          <a:xfrm>
            <a:off x="311700" y="1404807"/>
            <a:ext cx="8520600" cy="19509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000000"/>
              </a:buClr>
              <a:buSzPts val="1800"/>
              <a:buChar char="●"/>
            </a:pPr>
            <a:r>
              <a:rPr lang="ja" sz="1600" dirty="0">
                <a:solidFill>
                  <a:srgbClr val="3F3F3F"/>
                </a:solidFill>
              </a:rPr>
              <a:t>ネットワークまたはインターネット</a:t>
            </a:r>
            <a:r>
              <a:rPr lang="ja" altLang="en-US" sz="1600" dirty="0">
                <a:solidFill>
                  <a:srgbClr val="3F3F3F"/>
                </a:solidFill>
              </a:rPr>
              <a:t>（</a:t>
            </a:r>
            <a:r>
              <a:rPr lang="ja-JP" altLang="en-US" sz="1600">
                <a:solidFill>
                  <a:srgbClr val="3F3F3F"/>
                </a:solidFill>
              </a:rPr>
              <a:t>辞書</a:t>
            </a:r>
            <a:r>
              <a:rPr lang="ja" altLang="en-US" sz="1600" dirty="0">
                <a:solidFill>
                  <a:srgbClr val="3F3F3F"/>
                </a:solidFill>
              </a:rPr>
              <a:t>）</a:t>
            </a:r>
            <a:endParaRPr lang="en-US" altLang="ja" sz="1600" dirty="0">
              <a:solidFill>
                <a:srgbClr val="3F3F3F"/>
              </a:solidFill>
            </a:endParaRPr>
          </a:p>
          <a:p>
            <a:pPr marL="457200" lvl="0" indent="-342900" algn="l" rtl="0">
              <a:lnSpc>
                <a:spcPct val="115000"/>
              </a:lnSpc>
              <a:spcBef>
                <a:spcPts val="0"/>
              </a:spcBef>
              <a:spcAft>
                <a:spcPts val="0"/>
              </a:spcAft>
              <a:buClr>
                <a:srgbClr val="000000"/>
              </a:buClr>
              <a:buSzPts val="1800"/>
              <a:buChar char="●"/>
            </a:pPr>
            <a:r>
              <a:rPr lang="ja" sz="1600" dirty="0">
                <a:solidFill>
                  <a:srgbClr val="3F3F3F"/>
                </a:solidFill>
              </a:rPr>
              <a:t>インターネット上で需要に応じて、または必要になった時だけITリソースを提供するサービス</a:t>
            </a:r>
            <a:endParaRPr lang="en-US" altLang="ja" sz="1600" dirty="0">
              <a:solidFill>
                <a:srgbClr val="3F3F3F"/>
              </a:solidFill>
            </a:endParaRPr>
          </a:p>
          <a:p>
            <a:pPr marL="457200" lvl="0" indent="-342900" algn="l" rtl="0">
              <a:lnSpc>
                <a:spcPct val="115000"/>
              </a:lnSpc>
              <a:spcBef>
                <a:spcPts val="0"/>
              </a:spcBef>
              <a:spcAft>
                <a:spcPts val="0"/>
              </a:spcAft>
              <a:buClr>
                <a:srgbClr val="000000"/>
              </a:buClr>
              <a:buSzPts val="1800"/>
              <a:buChar char="●"/>
            </a:pPr>
            <a:r>
              <a:rPr lang="ja" sz="1600" dirty="0">
                <a:solidFill>
                  <a:srgbClr val="3F3F3F"/>
                </a:solidFill>
              </a:rPr>
              <a:t>クラウドとは計算機ハードウェアの抽象化である。つまり、物理的なハードウェアをソフトウェアの一部かのように自在に操作・拡大・接続することを可能にする技術である</a:t>
            </a:r>
            <a:endParaRPr sz="1600" dirty="0">
              <a:solidFill>
                <a:srgbClr val="3F3F3F"/>
              </a:solidFill>
            </a:endParaRPr>
          </a:p>
        </p:txBody>
      </p:sp>
      <p:sp>
        <p:nvSpPr>
          <p:cNvPr id="334" name="Google Shape;334;p35"/>
          <p:cNvSpPr txBox="1"/>
          <p:nvPr/>
        </p:nvSpPr>
        <p:spPr>
          <a:xfrm>
            <a:off x="311700" y="3651775"/>
            <a:ext cx="8520600" cy="1046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ja" sz="1400" b="0" i="0" u="none" strike="noStrike" cap="none" dirty="0">
                <a:solidFill>
                  <a:srgbClr val="3F3F3F"/>
                </a:solidFill>
                <a:latin typeface="Arial"/>
                <a:ea typeface="Arial"/>
                <a:cs typeface="Arial"/>
                <a:sym typeface="Arial"/>
              </a:rPr>
              <a:t>【注意】</a:t>
            </a:r>
            <a:br>
              <a:rPr lang="ja" sz="1400" b="0" i="0" u="none" strike="noStrike" cap="none" dirty="0">
                <a:solidFill>
                  <a:srgbClr val="3F3F3F"/>
                </a:solidFill>
                <a:latin typeface="Arial"/>
                <a:ea typeface="Arial"/>
                <a:cs typeface="Arial"/>
                <a:sym typeface="Arial"/>
              </a:rPr>
            </a:br>
            <a:r>
              <a:rPr lang="ja" sz="1400" b="0" i="0" u="none" strike="noStrike" cap="none" dirty="0">
                <a:solidFill>
                  <a:srgbClr val="3F3F3F"/>
                </a:solidFill>
                <a:latin typeface="Arial"/>
                <a:ea typeface="Arial"/>
                <a:cs typeface="Arial"/>
                <a:sym typeface="Arial"/>
              </a:rPr>
              <a:t>クラウドとクラウドコンピューティング(CloudComputing) は厳密には異なる。</a:t>
            </a:r>
            <a:br>
              <a:rPr lang="ja" sz="1400" b="0" i="0" u="none" strike="noStrike" cap="none" dirty="0">
                <a:solidFill>
                  <a:srgbClr val="3F3F3F"/>
                </a:solidFill>
                <a:latin typeface="Arial"/>
                <a:ea typeface="Arial"/>
                <a:cs typeface="Arial"/>
                <a:sym typeface="Arial"/>
              </a:rPr>
            </a:br>
            <a:r>
              <a:rPr lang="ja" sz="1400" b="0" i="0" u="none" strike="noStrike" cap="none" dirty="0">
                <a:solidFill>
                  <a:srgbClr val="3F3F3F"/>
                </a:solidFill>
                <a:latin typeface="Arial"/>
                <a:ea typeface="Arial"/>
                <a:cs typeface="Arial"/>
                <a:sym typeface="Arial"/>
              </a:rPr>
              <a:t>クラウドコンピューティングとは、狭義の意味で「クラウドを実現するのに必要な技術」を指すことが多いが、本講義では広義の意味で「クラウド=クラウドコンピューティング」と定義する。</a:t>
            </a:r>
            <a:endParaRPr sz="1400" b="0" i="0" u="none" strike="noStrike" cap="none" dirty="0">
              <a:solidFill>
                <a:srgbClr val="3F3F3F"/>
              </a:solidFill>
              <a:latin typeface="Arial"/>
              <a:ea typeface="Arial"/>
              <a:cs typeface="Arial"/>
              <a:sym typeface="Arial"/>
            </a:endParaRPr>
          </a:p>
        </p:txBody>
      </p:sp>
      <p:sp>
        <p:nvSpPr>
          <p:cNvPr id="6" name="Google Shape;315;p32">
            <a:extLst>
              <a:ext uri="{FF2B5EF4-FFF2-40B4-BE49-F238E27FC236}">
                <a16:creationId xmlns:a16="http://schemas.microsoft.com/office/drawing/2014/main" id="{BB2BCAB7-CA15-FD4A-BD4B-B5359DB44D04}"/>
              </a:ext>
            </a:extLst>
          </p:cNvPr>
          <p:cNvSpPr txBox="1"/>
          <p:nvPr/>
        </p:nvSpPr>
        <p:spPr>
          <a:xfrm>
            <a:off x="0" y="4835754"/>
            <a:ext cx="2563586" cy="307746"/>
          </a:xfrm>
          <a:prstGeom prst="rect">
            <a:avLst/>
          </a:prstGeom>
          <a:noFill/>
          <a:ln>
            <a:noFill/>
          </a:ln>
        </p:spPr>
        <p:txBody>
          <a:bodyPr spcFirstLastPara="1" wrap="square" lIns="91425" tIns="91425" rIns="91425" bIns="91425" anchor="t" anchorCtr="0">
            <a:spAutoFit/>
          </a:bodyPr>
          <a:lstStyle/>
          <a:p>
            <a:pPr lvl="0">
              <a:buSzPts val="800"/>
            </a:pPr>
            <a:r>
              <a:rPr lang="en-US" altLang="ja" sz="800" dirty="0"/>
              <a:t>https://</a:t>
            </a:r>
            <a:r>
              <a:rPr lang="en-US" altLang="ja" sz="800" dirty="0" err="1"/>
              <a:t>tomomano.gitlab.io</a:t>
            </a:r>
            <a:r>
              <a:rPr lang="en-US" altLang="ja" sz="800" dirty="0"/>
              <a:t>/intro-</a:t>
            </a:r>
            <a:r>
              <a:rPr lang="en-US" altLang="ja" sz="800" dirty="0" err="1"/>
              <a:t>aws</a:t>
            </a:r>
            <a:r>
              <a:rPr lang="en-US" altLang="ja" sz="800" dirty="0"/>
              <a:t>/</a:t>
            </a:r>
            <a:endParaRPr sz="800" b="0" i="0" u="none" strike="noStrike" cap="none" dirty="0">
              <a:solidFill>
                <a:srgbClr val="000000"/>
              </a:solidFill>
              <a:latin typeface="Arial"/>
              <a:ea typeface="Arial"/>
              <a:cs typeface="Arial"/>
              <a:sym typeface="Arial"/>
            </a:endParaRPr>
          </a:p>
        </p:txBody>
      </p:sp>
      <p:sp>
        <p:nvSpPr>
          <p:cNvPr id="7" name="Google Shape;61;p14">
            <a:extLst>
              <a:ext uri="{FF2B5EF4-FFF2-40B4-BE49-F238E27FC236}">
                <a16:creationId xmlns:a16="http://schemas.microsoft.com/office/drawing/2014/main" id="{75FE1076-1973-5448-920C-73C1660910A2}"/>
              </a:ext>
            </a:extLst>
          </p:cNvPr>
          <p:cNvSpPr txBox="1">
            <a:spLocks/>
          </p:cNvSpPr>
          <p:nvPr/>
        </p:nvSpPr>
        <p:spPr>
          <a:xfrm>
            <a:off x="7972746" y="4928097"/>
            <a:ext cx="1235483" cy="21540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r>
              <a:rPr lang="ja-JP" altLang="en-US" sz="800">
                <a:solidFill>
                  <a:schemeClr val="bg2">
                    <a:lumMod val="75000"/>
                  </a:schemeClr>
                </a:solidFill>
              </a:rPr>
              <a:t>原作者：山野智寛</a:t>
            </a:r>
            <a:endParaRPr lang="ja-JP" altLang="en-US" sz="800" dirty="0">
              <a:solidFill>
                <a:schemeClr val="bg2">
                  <a:lumMod val="75000"/>
                </a:schemeClr>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ja"/>
              <a:t>仮想化とクラウドの違い</a:t>
            </a:r>
            <a:endParaRPr/>
          </a:p>
        </p:txBody>
      </p:sp>
      <p:sp>
        <p:nvSpPr>
          <p:cNvPr id="341" name="Google Shape;341;p36"/>
          <p:cNvSpPr txBox="1">
            <a:spLocks noGrp="1"/>
          </p:cNvSpPr>
          <p:nvPr>
            <p:ph type="body" idx="1"/>
          </p:nvPr>
        </p:nvSpPr>
        <p:spPr>
          <a:xfrm>
            <a:off x="507000" y="1776300"/>
            <a:ext cx="8130000" cy="1590900"/>
          </a:xfrm>
          <a:prstGeom prst="rect">
            <a:avLst/>
          </a:prstGeom>
          <a:noFill/>
          <a:ln>
            <a:noFill/>
          </a:ln>
        </p:spPr>
        <p:txBody>
          <a:bodyPr spcFirstLastPara="1" wrap="square" lIns="91425" tIns="91425" rIns="91425" bIns="91425" anchor="t" anchorCtr="0">
            <a:noAutofit/>
          </a:bodyPr>
          <a:lstStyle/>
          <a:p>
            <a:pPr marL="457200" lvl="0" indent="-328930" algn="l" rtl="0">
              <a:lnSpc>
                <a:spcPct val="200000"/>
              </a:lnSpc>
              <a:spcBef>
                <a:spcPts val="1200"/>
              </a:spcBef>
              <a:spcAft>
                <a:spcPts val="0"/>
              </a:spcAft>
              <a:buClr>
                <a:srgbClr val="3F3F3F"/>
              </a:buClr>
              <a:buSzPts val="1580"/>
              <a:buChar char="●"/>
            </a:pPr>
            <a:r>
              <a:rPr lang="ja" sz="1580" dirty="0">
                <a:solidFill>
                  <a:srgbClr val="3F3F3F"/>
                </a:solidFill>
              </a:rPr>
              <a:t>仮想化は、ハードウェアから機能を分離するテクノロジー。</a:t>
            </a:r>
            <a:endParaRPr sz="1580" dirty="0">
              <a:solidFill>
                <a:srgbClr val="3F3F3F"/>
              </a:solidFill>
            </a:endParaRPr>
          </a:p>
          <a:p>
            <a:pPr marL="457200" lvl="0" indent="-328930" algn="l" rtl="0">
              <a:lnSpc>
                <a:spcPct val="200000"/>
              </a:lnSpc>
              <a:spcBef>
                <a:spcPts val="0"/>
              </a:spcBef>
              <a:spcAft>
                <a:spcPts val="0"/>
              </a:spcAft>
              <a:buClr>
                <a:srgbClr val="3F3F3F"/>
              </a:buClr>
              <a:buSzPts val="1580"/>
              <a:buChar char="●"/>
            </a:pPr>
            <a:r>
              <a:rPr lang="ja" sz="1580" dirty="0">
                <a:solidFill>
                  <a:srgbClr val="3F3F3F"/>
                </a:solidFill>
              </a:rPr>
              <a:t>クラウドは、その分割に基づいて機能するソリューション。</a:t>
            </a:r>
            <a:endParaRPr sz="1580" dirty="0">
              <a:solidFill>
                <a:srgbClr val="3F3F3F"/>
              </a:solidFill>
            </a:endParaRPr>
          </a:p>
          <a:p>
            <a:pPr marL="0" lvl="0" indent="0" algn="l" rtl="0">
              <a:lnSpc>
                <a:spcPct val="100000"/>
              </a:lnSpc>
              <a:spcBef>
                <a:spcPts val="1200"/>
              </a:spcBef>
              <a:spcAft>
                <a:spcPts val="1200"/>
              </a:spcAft>
              <a:buSzPts val="1665"/>
              <a:buNone/>
            </a:pPr>
            <a:r>
              <a:rPr lang="ja" sz="1580" dirty="0">
                <a:solidFill>
                  <a:srgbClr val="3F3F3F"/>
                </a:solidFill>
              </a:rPr>
              <a:t>   ⇨ 仮想化は「技術」、クラウドは「サービス」</a:t>
            </a:r>
            <a:endParaRPr sz="1765" dirty="0"/>
          </a:p>
        </p:txBody>
      </p:sp>
      <p:sp>
        <p:nvSpPr>
          <p:cNvPr id="342" name="Google Shape;342;p36"/>
          <p:cNvSpPr txBox="1"/>
          <p:nvPr/>
        </p:nvSpPr>
        <p:spPr>
          <a:xfrm>
            <a:off x="0" y="4835754"/>
            <a:ext cx="45312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ja" sz="800" b="0" i="0" u="none" strike="noStrike" cap="none">
                <a:solidFill>
                  <a:srgbClr val="000000"/>
                </a:solidFill>
                <a:latin typeface="Arial"/>
                <a:ea typeface="Arial"/>
                <a:cs typeface="Arial"/>
                <a:sym typeface="Arial"/>
              </a:rPr>
              <a:t>https://www.redhat.com/ja/topics/virtualization</a:t>
            </a:r>
            <a:endParaRPr sz="800" b="0" i="0" u="none" strike="noStrike" cap="none">
              <a:solidFill>
                <a:srgbClr val="000000"/>
              </a:solidFill>
              <a:latin typeface="Arial"/>
              <a:ea typeface="Arial"/>
              <a:cs typeface="Arial"/>
              <a:sym typeface="Arial"/>
            </a:endParaRPr>
          </a:p>
        </p:txBody>
      </p:sp>
      <p:sp>
        <p:nvSpPr>
          <p:cNvPr id="5" name="Google Shape;61;p14">
            <a:extLst>
              <a:ext uri="{FF2B5EF4-FFF2-40B4-BE49-F238E27FC236}">
                <a16:creationId xmlns:a16="http://schemas.microsoft.com/office/drawing/2014/main" id="{007F8006-CBCA-9149-87F4-2CECF8BD57AE}"/>
              </a:ext>
            </a:extLst>
          </p:cNvPr>
          <p:cNvSpPr txBox="1">
            <a:spLocks/>
          </p:cNvSpPr>
          <p:nvPr/>
        </p:nvSpPr>
        <p:spPr>
          <a:xfrm>
            <a:off x="7972746" y="4928097"/>
            <a:ext cx="1235483" cy="21540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r>
              <a:rPr lang="ja-JP" altLang="en-US" sz="800">
                <a:solidFill>
                  <a:schemeClr val="bg2">
                    <a:lumMod val="75000"/>
                  </a:schemeClr>
                </a:solidFill>
              </a:rPr>
              <a:t>原作者：山野智寛</a:t>
            </a:r>
            <a:endParaRPr lang="ja-JP" altLang="en-US" sz="800" dirty="0">
              <a:solidFill>
                <a:schemeClr val="bg2">
                  <a:lumMod val="75000"/>
                </a:schemeClr>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3600"/>
              <a:buNone/>
            </a:pPr>
            <a:r>
              <a:rPr lang="ja"/>
              <a:t>クラウドの種類</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ja" sz="2400"/>
              <a:t>クラウドの全体像</a:t>
            </a:r>
            <a:endParaRPr sz="2400"/>
          </a:p>
          <a:p>
            <a:pPr marL="0" lvl="0" indent="0" algn="l" rtl="0">
              <a:lnSpc>
                <a:spcPct val="100000"/>
              </a:lnSpc>
              <a:spcBef>
                <a:spcPts val="0"/>
              </a:spcBef>
              <a:spcAft>
                <a:spcPts val="0"/>
              </a:spcAft>
              <a:buSzPts val="990"/>
              <a:buNone/>
            </a:pPr>
            <a:endParaRPr sz="2400"/>
          </a:p>
        </p:txBody>
      </p:sp>
      <p:pic>
        <p:nvPicPr>
          <p:cNvPr id="354" name="Google Shape;354;p38"/>
          <p:cNvPicPr preferRelativeResize="0"/>
          <p:nvPr/>
        </p:nvPicPr>
        <p:blipFill rotWithShape="1">
          <a:blip r:embed="rId3">
            <a:alphaModFix/>
          </a:blip>
          <a:srcRect/>
          <a:stretch/>
        </p:blipFill>
        <p:spPr>
          <a:xfrm>
            <a:off x="409425" y="1215875"/>
            <a:ext cx="3920076" cy="3009013"/>
          </a:xfrm>
          <a:prstGeom prst="rect">
            <a:avLst/>
          </a:prstGeom>
          <a:noFill/>
          <a:ln>
            <a:noFill/>
          </a:ln>
        </p:spPr>
      </p:pic>
      <p:sp>
        <p:nvSpPr>
          <p:cNvPr id="355" name="Google Shape;355;p38"/>
          <p:cNvSpPr txBox="1"/>
          <p:nvPr/>
        </p:nvSpPr>
        <p:spPr>
          <a:xfrm>
            <a:off x="4865225" y="1387200"/>
            <a:ext cx="2860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ja" sz="1800" b="0" i="0" u="none" strike="noStrike" cap="none">
                <a:solidFill>
                  <a:schemeClr val="dk1"/>
                </a:solidFill>
                <a:latin typeface="Arial"/>
                <a:ea typeface="Arial"/>
                <a:cs typeface="Arial"/>
                <a:sym typeface="Arial"/>
              </a:rPr>
              <a:t>Service Models</a:t>
            </a:r>
            <a:endParaRPr sz="1800" b="0" i="0" u="none" strike="noStrike" cap="none">
              <a:solidFill>
                <a:schemeClr val="dk1"/>
              </a:solidFill>
              <a:latin typeface="Arial"/>
              <a:ea typeface="Arial"/>
              <a:cs typeface="Arial"/>
              <a:sym typeface="Arial"/>
            </a:endParaRPr>
          </a:p>
        </p:txBody>
      </p:sp>
      <p:sp>
        <p:nvSpPr>
          <p:cNvPr id="356" name="Google Shape;356;p38"/>
          <p:cNvSpPr txBox="1"/>
          <p:nvPr/>
        </p:nvSpPr>
        <p:spPr>
          <a:xfrm>
            <a:off x="4865233" y="3202488"/>
            <a:ext cx="33786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ja" sz="1800" b="0" i="0" u="none" strike="noStrike" cap="none">
                <a:solidFill>
                  <a:schemeClr val="dk1"/>
                </a:solidFill>
                <a:latin typeface="Arial"/>
                <a:ea typeface="Arial"/>
                <a:cs typeface="Arial"/>
                <a:sym typeface="Arial"/>
              </a:rPr>
              <a:t>Development Models</a:t>
            </a:r>
            <a:endParaRPr sz="1800" b="0" i="0" u="none" strike="noStrike" cap="none">
              <a:solidFill>
                <a:schemeClr val="dk1"/>
              </a:solidFill>
              <a:latin typeface="Arial"/>
              <a:ea typeface="Arial"/>
              <a:cs typeface="Arial"/>
              <a:sym typeface="Arial"/>
            </a:endParaRPr>
          </a:p>
        </p:txBody>
      </p:sp>
      <p:cxnSp>
        <p:nvCxnSpPr>
          <p:cNvPr id="357" name="Google Shape;357;p38"/>
          <p:cNvCxnSpPr/>
          <p:nvPr/>
        </p:nvCxnSpPr>
        <p:spPr>
          <a:xfrm>
            <a:off x="50400" y="3118100"/>
            <a:ext cx="9043200" cy="0"/>
          </a:xfrm>
          <a:prstGeom prst="straightConnector1">
            <a:avLst/>
          </a:prstGeom>
          <a:noFill/>
          <a:ln w="19050" cap="flat" cmpd="sng">
            <a:solidFill>
              <a:srgbClr val="B7B7B7"/>
            </a:solidFill>
            <a:prstDash val="dot"/>
            <a:round/>
            <a:headEnd type="none" w="sm" len="sm"/>
            <a:tailEnd type="none" w="sm" len="sm"/>
          </a:ln>
        </p:spPr>
      </p:cxnSp>
      <p:sp>
        <p:nvSpPr>
          <p:cNvPr id="358" name="Google Shape;358;p38"/>
          <p:cNvSpPr txBox="1"/>
          <p:nvPr/>
        </p:nvSpPr>
        <p:spPr>
          <a:xfrm>
            <a:off x="5113950" y="1848900"/>
            <a:ext cx="3597900" cy="1015800"/>
          </a:xfrm>
          <a:prstGeom prst="rect">
            <a:avLst/>
          </a:prstGeom>
          <a:noFill/>
          <a:ln>
            <a:noFill/>
          </a:ln>
        </p:spPr>
        <p:txBody>
          <a:bodyPr spcFirstLastPara="1" wrap="square" lIns="91425" tIns="91425" rIns="91425" bIns="91425" anchor="t" anchorCtr="0">
            <a:spAutoFit/>
          </a:bodyPr>
          <a:lstStyle/>
          <a:p>
            <a:pPr marL="457200" marR="0" lvl="0" indent="-342900" algn="l" rtl="0">
              <a:lnSpc>
                <a:spcPct val="100000"/>
              </a:lnSpc>
              <a:spcBef>
                <a:spcPts val="0"/>
              </a:spcBef>
              <a:spcAft>
                <a:spcPts val="0"/>
              </a:spcAft>
              <a:buClr>
                <a:schemeClr val="dk1"/>
              </a:buClr>
              <a:buSzPts val="1800"/>
              <a:buFont typeface="Arial"/>
              <a:buChar char="●"/>
            </a:pPr>
            <a:r>
              <a:rPr lang="ja" sz="1800" b="0" i="0" u="none" strike="noStrike" cap="none">
                <a:solidFill>
                  <a:srgbClr val="3F3F3F"/>
                </a:solidFill>
                <a:latin typeface="Arial"/>
                <a:ea typeface="Arial"/>
                <a:cs typeface="Arial"/>
                <a:sym typeface="Arial"/>
              </a:rPr>
              <a:t>IaaS(</a:t>
            </a:r>
            <a:r>
              <a:rPr lang="ja" sz="1800">
                <a:solidFill>
                  <a:srgbClr val="3F3F3F"/>
                </a:solidFill>
              </a:rPr>
              <a:t>イアース</a:t>
            </a:r>
            <a:r>
              <a:rPr lang="ja" sz="1800" b="0" i="0" u="none" strike="noStrike" cap="none">
                <a:solidFill>
                  <a:srgbClr val="3F3F3F"/>
                </a:solidFill>
                <a:latin typeface="Arial"/>
                <a:ea typeface="Arial"/>
                <a:cs typeface="Arial"/>
                <a:sym typeface="Arial"/>
              </a:rPr>
              <a:t>)</a:t>
            </a:r>
            <a:endParaRPr sz="1800" b="0" i="0" u="none" strike="noStrike" cap="none">
              <a:solidFill>
                <a:srgbClr val="3F3F3F"/>
              </a:solidFill>
              <a:latin typeface="Arial"/>
              <a:ea typeface="Arial"/>
              <a:cs typeface="Arial"/>
              <a:sym typeface="Arial"/>
            </a:endParaRPr>
          </a:p>
          <a:p>
            <a:pPr marL="457200" marR="0" lvl="0" indent="-342900" algn="l" rtl="0">
              <a:lnSpc>
                <a:spcPct val="100000"/>
              </a:lnSpc>
              <a:spcBef>
                <a:spcPts val="0"/>
              </a:spcBef>
              <a:spcAft>
                <a:spcPts val="0"/>
              </a:spcAft>
              <a:buClr>
                <a:schemeClr val="dk1"/>
              </a:buClr>
              <a:buSzPts val="1800"/>
              <a:buFont typeface="Arial"/>
              <a:buChar char="●"/>
            </a:pPr>
            <a:r>
              <a:rPr lang="ja" sz="1800" b="0" i="0" u="none" strike="noStrike" cap="none">
                <a:solidFill>
                  <a:srgbClr val="3F3F3F"/>
                </a:solidFill>
                <a:latin typeface="Arial"/>
                <a:ea typeface="Arial"/>
                <a:cs typeface="Arial"/>
                <a:sym typeface="Arial"/>
              </a:rPr>
              <a:t>PaaS(パース)</a:t>
            </a:r>
            <a:endParaRPr sz="1800" b="0" i="0" u="none" strike="noStrike" cap="none">
              <a:solidFill>
                <a:srgbClr val="3F3F3F"/>
              </a:solidFill>
              <a:latin typeface="Arial"/>
              <a:ea typeface="Arial"/>
              <a:cs typeface="Arial"/>
              <a:sym typeface="Arial"/>
            </a:endParaRPr>
          </a:p>
          <a:p>
            <a:pPr marL="457200" marR="0" lvl="0" indent="-342900" algn="l" rtl="0">
              <a:lnSpc>
                <a:spcPct val="100000"/>
              </a:lnSpc>
              <a:spcBef>
                <a:spcPts val="0"/>
              </a:spcBef>
              <a:spcAft>
                <a:spcPts val="0"/>
              </a:spcAft>
              <a:buClr>
                <a:schemeClr val="dk1"/>
              </a:buClr>
              <a:buSzPts val="1800"/>
              <a:buFont typeface="Arial"/>
              <a:buChar char="●"/>
            </a:pPr>
            <a:r>
              <a:rPr lang="ja" sz="1800" b="0" i="0" u="none" strike="noStrike" cap="none">
                <a:solidFill>
                  <a:srgbClr val="3F3F3F"/>
                </a:solidFill>
                <a:latin typeface="Arial"/>
                <a:ea typeface="Arial"/>
                <a:cs typeface="Arial"/>
                <a:sym typeface="Arial"/>
              </a:rPr>
              <a:t>SaaS(サース)</a:t>
            </a:r>
            <a:endParaRPr sz="1800" b="0" i="0" u="none" strike="noStrike" cap="none">
              <a:solidFill>
                <a:srgbClr val="3F3F3F"/>
              </a:solidFill>
              <a:latin typeface="Arial"/>
              <a:ea typeface="Arial"/>
              <a:cs typeface="Arial"/>
              <a:sym typeface="Arial"/>
            </a:endParaRPr>
          </a:p>
        </p:txBody>
      </p:sp>
      <p:sp>
        <p:nvSpPr>
          <p:cNvPr id="359" name="Google Shape;359;p38"/>
          <p:cNvSpPr txBox="1"/>
          <p:nvPr/>
        </p:nvSpPr>
        <p:spPr>
          <a:xfrm>
            <a:off x="5113950" y="3695875"/>
            <a:ext cx="3597900" cy="1015800"/>
          </a:xfrm>
          <a:prstGeom prst="rect">
            <a:avLst/>
          </a:prstGeom>
          <a:noFill/>
          <a:ln>
            <a:noFill/>
          </a:ln>
        </p:spPr>
        <p:txBody>
          <a:bodyPr spcFirstLastPara="1" wrap="square" lIns="91425" tIns="91425" rIns="91425" bIns="91425" anchor="t" anchorCtr="0">
            <a:spAutoFit/>
          </a:bodyPr>
          <a:lstStyle/>
          <a:p>
            <a:pPr marL="457200" marR="0" lvl="0" indent="-342900" algn="l" rtl="0">
              <a:lnSpc>
                <a:spcPct val="100000"/>
              </a:lnSpc>
              <a:spcBef>
                <a:spcPts val="0"/>
              </a:spcBef>
              <a:spcAft>
                <a:spcPts val="0"/>
              </a:spcAft>
              <a:buClr>
                <a:schemeClr val="dk1"/>
              </a:buClr>
              <a:buSzPts val="1800"/>
              <a:buFont typeface="Arial"/>
              <a:buChar char="●"/>
            </a:pPr>
            <a:r>
              <a:rPr lang="ja" sz="1800" b="0" i="0" u="none" strike="noStrike" cap="none">
                <a:solidFill>
                  <a:srgbClr val="3F3F3F"/>
                </a:solidFill>
                <a:latin typeface="Arial"/>
                <a:ea typeface="Arial"/>
                <a:cs typeface="Arial"/>
                <a:sym typeface="Arial"/>
              </a:rPr>
              <a:t>Public Cloud</a:t>
            </a:r>
            <a:endParaRPr sz="1800" b="0" i="0" u="none" strike="noStrike" cap="none">
              <a:solidFill>
                <a:srgbClr val="3F3F3F"/>
              </a:solidFill>
              <a:latin typeface="Arial"/>
              <a:ea typeface="Arial"/>
              <a:cs typeface="Arial"/>
              <a:sym typeface="Arial"/>
            </a:endParaRPr>
          </a:p>
          <a:p>
            <a:pPr marL="457200" marR="0" lvl="0" indent="-342900" algn="l" rtl="0">
              <a:lnSpc>
                <a:spcPct val="100000"/>
              </a:lnSpc>
              <a:spcBef>
                <a:spcPts val="0"/>
              </a:spcBef>
              <a:spcAft>
                <a:spcPts val="0"/>
              </a:spcAft>
              <a:buClr>
                <a:schemeClr val="dk1"/>
              </a:buClr>
              <a:buSzPts val="1800"/>
              <a:buFont typeface="Arial"/>
              <a:buChar char="●"/>
            </a:pPr>
            <a:r>
              <a:rPr lang="ja" sz="1800" b="0" i="0" u="none" strike="noStrike" cap="none">
                <a:solidFill>
                  <a:srgbClr val="3F3F3F"/>
                </a:solidFill>
                <a:latin typeface="Arial"/>
                <a:ea typeface="Arial"/>
                <a:cs typeface="Arial"/>
                <a:sym typeface="Arial"/>
              </a:rPr>
              <a:t>Private Cloud</a:t>
            </a:r>
            <a:endParaRPr sz="1800" b="0" i="0" u="none" strike="noStrike" cap="none">
              <a:solidFill>
                <a:srgbClr val="3F3F3F"/>
              </a:solidFill>
              <a:latin typeface="Arial"/>
              <a:ea typeface="Arial"/>
              <a:cs typeface="Arial"/>
              <a:sym typeface="Arial"/>
            </a:endParaRPr>
          </a:p>
          <a:p>
            <a:pPr marL="457200" marR="0" lvl="0" indent="-342900" algn="l" rtl="0">
              <a:lnSpc>
                <a:spcPct val="100000"/>
              </a:lnSpc>
              <a:spcBef>
                <a:spcPts val="0"/>
              </a:spcBef>
              <a:spcAft>
                <a:spcPts val="0"/>
              </a:spcAft>
              <a:buClr>
                <a:schemeClr val="dk1"/>
              </a:buClr>
              <a:buSzPts val="1800"/>
              <a:buFont typeface="Arial"/>
              <a:buChar char="●"/>
            </a:pPr>
            <a:r>
              <a:rPr lang="ja" sz="1800" b="0" i="0" u="none" strike="noStrike" cap="none">
                <a:solidFill>
                  <a:srgbClr val="3F3F3F"/>
                </a:solidFill>
                <a:latin typeface="Arial"/>
                <a:ea typeface="Arial"/>
                <a:cs typeface="Arial"/>
                <a:sym typeface="Arial"/>
              </a:rPr>
              <a:t>Hybrid Cloud</a:t>
            </a:r>
            <a:endParaRPr sz="1800" b="0" i="0" u="none" strike="noStrike" cap="none">
              <a:solidFill>
                <a:srgbClr val="3F3F3F"/>
              </a:solidFill>
              <a:latin typeface="Arial"/>
              <a:ea typeface="Arial"/>
              <a:cs typeface="Arial"/>
              <a:sym typeface="Arial"/>
            </a:endParaRPr>
          </a:p>
        </p:txBody>
      </p:sp>
      <p:sp>
        <p:nvSpPr>
          <p:cNvPr id="360" name="Google Shape;360;p38"/>
          <p:cNvSpPr txBox="1"/>
          <p:nvPr/>
        </p:nvSpPr>
        <p:spPr>
          <a:xfrm>
            <a:off x="4391383" y="823584"/>
            <a:ext cx="4326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ja" sz="1400" b="0" i="0" u="none" strike="noStrike" cap="none">
                <a:solidFill>
                  <a:srgbClr val="3F3F3F"/>
                </a:solidFill>
                <a:latin typeface="Arial"/>
                <a:ea typeface="Arial"/>
                <a:cs typeface="Arial"/>
                <a:sym typeface="Arial"/>
              </a:rPr>
              <a:t>クラウドはその機能によって２種類に分類される。</a:t>
            </a:r>
            <a:endParaRPr sz="1400" b="0" i="0" u="none" strike="noStrike" cap="none">
              <a:solidFill>
                <a:srgbClr val="3F3F3F"/>
              </a:solidFill>
              <a:latin typeface="Arial"/>
              <a:ea typeface="Arial"/>
              <a:cs typeface="Arial"/>
              <a:sym typeface="Arial"/>
            </a:endParaRPr>
          </a:p>
        </p:txBody>
      </p:sp>
      <p:sp>
        <p:nvSpPr>
          <p:cNvPr id="361" name="Google Shape;361;p38"/>
          <p:cNvSpPr txBox="1"/>
          <p:nvPr/>
        </p:nvSpPr>
        <p:spPr>
          <a:xfrm>
            <a:off x="0" y="4817462"/>
            <a:ext cx="30915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ja" sz="800" b="0" i="0" u="none" strike="noStrike" cap="none">
                <a:solidFill>
                  <a:srgbClr val="000000"/>
                </a:solidFill>
                <a:latin typeface="Arial"/>
                <a:ea typeface="Arial"/>
                <a:cs typeface="Arial"/>
                <a:sym typeface="Arial"/>
              </a:rPr>
              <a:t>http://soukhyatech.com/services.php</a:t>
            </a:r>
            <a:endParaRPr sz="800" b="0" i="0" u="none" strike="noStrike" cap="none">
              <a:solidFill>
                <a:srgbClr val="000000"/>
              </a:solidFill>
              <a:latin typeface="Arial"/>
              <a:ea typeface="Arial"/>
              <a:cs typeface="Arial"/>
              <a:sym typeface="Arial"/>
            </a:endParaRPr>
          </a:p>
        </p:txBody>
      </p:sp>
      <p:grpSp>
        <p:nvGrpSpPr>
          <p:cNvPr id="362" name="Google Shape;362;p38"/>
          <p:cNvGrpSpPr/>
          <p:nvPr/>
        </p:nvGrpSpPr>
        <p:grpSpPr>
          <a:xfrm>
            <a:off x="3888051" y="4224900"/>
            <a:ext cx="909000" cy="934200"/>
            <a:chOff x="3817001" y="4224900"/>
            <a:chExt cx="909000" cy="934200"/>
          </a:xfrm>
        </p:grpSpPr>
        <p:sp>
          <p:nvSpPr>
            <p:cNvPr id="363" name="Google Shape;363;p38"/>
            <p:cNvSpPr txBox="1"/>
            <p:nvPr/>
          </p:nvSpPr>
          <p:spPr>
            <a:xfrm>
              <a:off x="3817001" y="4820400"/>
              <a:ext cx="9090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ja" sz="1000" b="0" i="0" u="none" strike="noStrike" cap="none">
                  <a:solidFill>
                    <a:srgbClr val="434343"/>
                  </a:solidFill>
                  <a:latin typeface="Arial"/>
                  <a:ea typeface="Arial"/>
                  <a:cs typeface="Arial"/>
                  <a:sym typeface="Arial"/>
                </a:rPr>
                <a:t>On-Premise</a:t>
              </a:r>
              <a:endParaRPr sz="1000" b="0" i="0" u="none" strike="noStrike" cap="none">
                <a:solidFill>
                  <a:srgbClr val="434343"/>
                </a:solidFill>
                <a:latin typeface="Arial"/>
                <a:ea typeface="Arial"/>
                <a:cs typeface="Arial"/>
                <a:sym typeface="Arial"/>
              </a:endParaRPr>
            </a:p>
          </p:txBody>
        </p:sp>
        <p:pic>
          <p:nvPicPr>
            <p:cNvPr id="364" name="Google Shape;364;p38"/>
            <p:cNvPicPr preferRelativeResize="0"/>
            <p:nvPr/>
          </p:nvPicPr>
          <p:blipFill rotWithShape="1">
            <a:blip r:embed="rId4">
              <a:alphaModFix/>
            </a:blip>
            <a:srcRect/>
            <a:stretch/>
          </p:blipFill>
          <p:spPr>
            <a:xfrm>
              <a:off x="3858238" y="4224900"/>
              <a:ext cx="764425" cy="764425"/>
            </a:xfrm>
            <a:prstGeom prst="rect">
              <a:avLst/>
            </a:prstGeom>
            <a:noFill/>
            <a:ln>
              <a:noFill/>
            </a:ln>
          </p:spPr>
        </p:pic>
      </p:grpSp>
      <p:sp>
        <p:nvSpPr>
          <p:cNvPr id="365" name="Google Shape;365;p38"/>
          <p:cNvSpPr/>
          <p:nvPr/>
        </p:nvSpPr>
        <p:spPr>
          <a:xfrm rot="1876591">
            <a:off x="3338861" y="4199248"/>
            <a:ext cx="574958" cy="221854"/>
          </a:xfrm>
          <a:prstGeom prst="leftRightArrow">
            <a:avLst>
              <a:gd name="adj1" fmla="val 40592"/>
              <a:gd name="adj2" fmla="val 7672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61;p14">
            <a:extLst>
              <a:ext uri="{FF2B5EF4-FFF2-40B4-BE49-F238E27FC236}">
                <a16:creationId xmlns:a16="http://schemas.microsoft.com/office/drawing/2014/main" id="{D296BEE5-D8E6-1D41-8144-1BFA33BF954B}"/>
              </a:ext>
            </a:extLst>
          </p:cNvPr>
          <p:cNvSpPr txBox="1">
            <a:spLocks/>
          </p:cNvSpPr>
          <p:nvPr/>
        </p:nvSpPr>
        <p:spPr>
          <a:xfrm>
            <a:off x="7972746" y="4928097"/>
            <a:ext cx="1235483" cy="21540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r>
              <a:rPr lang="ja-JP" altLang="en-US" sz="800">
                <a:solidFill>
                  <a:schemeClr val="bg2">
                    <a:lumMod val="75000"/>
                  </a:schemeClr>
                </a:solidFill>
              </a:rPr>
              <a:t>原作者：山野智寛</a:t>
            </a:r>
            <a:endParaRPr lang="ja-JP" altLang="en-US" sz="800" dirty="0">
              <a:solidFill>
                <a:schemeClr val="bg2">
                  <a:lumMod val="75000"/>
                </a:schemeClr>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ja" sz="2400"/>
              <a:t>サービスモデルの種類</a:t>
            </a:r>
            <a:endParaRPr sz="2400"/>
          </a:p>
        </p:txBody>
      </p:sp>
      <p:sp>
        <p:nvSpPr>
          <p:cNvPr id="372" name="Google Shape;372;p39"/>
          <p:cNvSpPr txBox="1">
            <a:spLocks noGrp="1"/>
          </p:cNvSpPr>
          <p:nvPr>
            <p:ph type="body" idx="1"/>
          </p:nvPr>
        </p:nvSpPr>
        <p:spPr>
          <a:xfrm>
            <a:off x="3704400" y="1191962"/>
            <a:ext cx="5343300" cy="3884400"/>
          </a:xfrm>
          <a:prstGeom prst="rect">
            <a:avLst/>
          </a:prstGeom>
          <a:noFill/>
          <a:ln>
            <a:noFill/>
          </a:ln>
        </p:spPr>
        <p:txBody>
          <a:bodyPr spcFirstLastPara="1" wrap="square" lIns="91425" tIns="91425" rIns="91425" bIns="91425" anchor="t" anchorCtr="0">
            <a:noAutofit/>
          </a:bodyPr>
          <a:lstStyle/>
          <a:p>
            <a:pPr marL="457200" lvl="0" indent="-312420" algn="l" rtl="0">
              <a:lnSpc>
                <a:spcPct val="115000"/>
              </a:lnSpc>
              <a:spcBef>
                <a:spcPts val="0"/>
              </a:spcBef>
              <a:spcAft>
                <a:spcPts val="0"/>
              </a:spcAft>
              <a:buSzPts val="1400"/>
              <a:buChar char="●"/>
            </a:pPr>
            <a:r>
              <a:rPr lang="ja" sz="1400">
                <a:solidFill>
                  <a:srgbClr val="3F3F3F"/>
                </a:solidFill>
              </a:rPr>
              <a:t>IaaS(Infrastructure as a Service)</a:t>
            </a:r>
            <a:endParaRPr sz="1400">
              <a:solidFill>
                <a:srgbClr val="3F3F3F"/>
              </a:solidFill>
            </a:endParaRPr>
          </a:p>
          <a:p>
            <a:pPr marL="914400" lvl="1" indent="-312418" algn="l" rtl="0">
              <a:lnSpc>
                <a:spcPct val="115000"/>
              </a:lnSpc>
              <a:spcBef>
                <a:spcPts val="0"/>
              </a:spcBef>
              <a:spcAft>
                <a:spcPts val="0"/>
              </a:spcAft>
              <a:buSzPts val="1400"/>
              <a:buChar char="○"/>
            </a:pPr>
            <a:r>
              <a:rPr lang="ja">
                <a:solidFill>
                  <a:srgbClr val="3F3F3F"/>
                </a:solidFill>
              </a:rPr>
              <a:t>クラウド IT の基本要素で、通常はネットワーキング機能、コンピュータ (仮想または専用ハードウェア)、データストレージ領域へのアクセスを提供するもの。</a:t>
            </a:r>
            <a:endParaRPr>
              <a:solidFill>
                <a:srgbClr val="3F3F3F"/>
              </a:solidFill>
            </a:endParaRPr>
          </a:p>
          <a:p>
            <a:pPr marL="457200" lvl="0" indent="-312420" algn="l" rtl="0">
              <a:lnSpc>
                <a:spcPct val="115000"/>
              </a:lnSpc>
              <a:spcBef>
                <a:spcPts val="0"/>
              </a:spcBef>
              <a:spcAft>
                <a:spcPts val="0"/>
              </a:spcAft>
              <a:buSzPts val="1400"/>
              <a:buChar char="●"/>
            </a:pPr>
            <a:r>
              <a:rPr lang="ja" sz="1400">
                <a:solidFill>
                  <a:srgbClr val="3F3F3F"/>
                </a:solidFill>
              </a:rPr>
              <a:t>PaaS(Platform as a Service)</a:t>
            </a:r>
            <a:endParaRPr sz="1400">
              <a:solidFill>
                <a:srgbClr val="3F3F3F"/>
              </a:solidFill>
            </a:endParaRPr>
          </a:p>
          <a:p>
            <a:pPr marL="914400" lvl="1" indent="-312418" algn="l" rtl="0">
              <a:lnSpc>
                <a:spcPct val="115000"/>
              </a:lnSpc>
              <a:spcBef>
                <a:spcPts val="0"/>
              </a:spcBef>
              <a:spcAft>
                <a:spcPts val="0"/>
              </a:spcAft>
              <a:buSzPts val="1400"/>
              <a:buChar char="○"/>
            </a:pPr>
            <a:r>
              <a:rPr lang="ja">
                <a:solidFill>
                  <a:srgbClr val="3F3F3F"/>
                </a:solidFill>
              </a:rPr>
              <a:t>IaaSとSaaSの中間にあたり、IaaSにアプリケーション開発に必要なOSやミドルウェアを加えたもの。</a:t>
            </a:r>
            <a:br>
              <a:rPr lang="ja">
                <a:solidFill>
                  <a:srgbClr val="3F3F3F"/>
                </a:solidFill>
              </a:rPr>
            </a:br>
            <a:r>
              <a:rPr lang="ja">
                <a:solidFill>
                  <a:srgbClr val="3F3F3F"/>
                </a:solidFill>
              </a:rPr>
              <a:t>基盤となるインフラストラクチャを組織内で管理する必要性がなくなり、アプリケーションのデプロイと管理に集中できる。</a:t>
            </a:r>
            <a:endParaRPr>
              <a:solidFill>
                <a:srgbClr val="3F3F3F"/>
              </a:solidFill>
            </a:endParaRPr>
          </a:p>
          <a:p>
            <a:pPr marL="457200" lvl="0" indent="-312420" algn="l" rtl="0">
              <a:lnSpc>
                <a:spcPct val="115000"/>
              </a:lnSpc>
              <a:spcBef>
                <a:spcPts val="0"/>
              </a:spcBef>
              <a:spcAft>
                <a:spcPts val="0"/>
              </a:spcAft>
              <a:buSzPts val="1400"/>
              <a:buChar char="●"/>
            </a:pPr>
            <a:r>
              <a:rPr lang="ja" sz="1400">
                <a:solidFill>
                  <a:srgbClr val="3F3F3F"/>
                </a:solidFill>
              </a:rPr>
              <a:t>SaaS(Software as a Service)</a:t>
            </a:r>
            <a:endParaRPr sz="1400">
              <a:solidFill>
                <a:srgbClr val="3F3F3F"/>
              </a:solidFill>
            </a:endParaRPr>
          </a:p>
          <a:p>
            <a:pPr marL="914400" lvl="1" indent="-312418" algn="l" rtl="0">
              <a:lnSpc>
                <a:spcPct val="115000"/>
              </a:lnSpc>
              <a:spcBef>
                <a:spcPts val="0"/>
              </a:spcBef>
              <a:spcAft>
                <a:spcPts val="0"/>
              </a:spcAft>
              <a:buSzPts val="1400"/>
              <a:buChar char="○"/>
            </a:pPr>
            <a:r>
              <a:rPr lang="ja">
                <a:solidFill>
                  <a:srgbClr val="3F3F3F"/>
                </a:solidFill>
              </a:rPr>
              <a:t>サービス事業者が実行および管理している完成した製品、ほとんどの場合、エンドユーザーアプリケーションを指して SaaSという言葉が用いられる。</a:t>
            </a:r>
            <a:endParaRPr>
              <a:solidFill>
                <a:srgbClr val="3F3F3F"/>
              </a:solidFill>
            </a:endParaRPr>
          </a:p>
        </p:txBody>
      </p:sp>
      <p:sp>
        <p:nvSpPr>
          <p:cNvPr id="373" name="Google Shape;373;p39"/>
          <p:cNvSpPr txBox="1"/>
          <p:nvPr/>
        </p:nvSpPr>
        <p:spPr>
          <a:xfrm>
            <a:off x="0" y="4729596"/>
            <a:ext cx="37044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ja" sz="800" b="0" i="0" u="none" strike="noStrike" cap="none">
                <a:solidFill>
                  <a:srgbClr val="000000"/>
                </a:solidFill>
                <a:latin typeface="Arial"/>
                <a:ea typeface="Arial"/>
                <a:cs typeface="Arial"/>
                <a:sym typeface="Arial"/>
              </a:rPr>
              <a:t>図: https://www.bmc.com/</a:t>
            </a:r>
            <a:endParaRPr sz="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ja" sz="800" b="0" i="0" u="none" strike="noStrike" cap="none">
                <a:solidFill>
                  <a:srgbClr val="000000"/>
                </a:solidFill>
                <a:latin typeface="Arial"/>
                <a:ea typeface="Arial"/>
                <a:cs typeface="Arial"/>
                <a:sym typeface="Arial"/>
              </a:rPr>
              <a:t>文章: https://aws.amazon.com/jp/types-of-cloud-computing/</a:t>
            </a:r>
            <a:endParaRPr sz="800" b="0" i="0" u="none" strike="noStrike" cap="none">
              <a:solidFill>
                <a:srgbClr val="000000"/>
              </a:solidFill>
              <a:latin typeface="Arial"/>
              <a:ea typeface="Arial"/>
              <a:cs typeface="Arial"/>
              <a:sym typeface="Arial"/>
            </a:endParaRPr>
          </a:p>
        </p:txBody>
      </p:sp>
      <p:pic>
        <p:nvPicPr>
          <p:cNvPr id="374" name="Google Shape;374;p39"/>
          <p:cNvPicPr preferRelativeResize="0"/>
          <p:nvPr/>
        </p:nvPicPr>
        <p:blipFill rotWithShape="1">
          <a:blip r:embed="rId3">
            <a:alphaModFix/>
          </a:blip>
          <a:srcRect/>
          <a:stretch/>
        </p:blipFill>
        <p:spPr>
          <a:xfrm>
            <a:off x="232350" y="1259075"/>
            <a:ext cx="3409951" cy="3174287"/>
          </a:xfrm>
          <a:prstGeom prst="rect">
            <a:avLst/>
          </a:prstGeom>
          <a:noFill/>
          <a:ln>
            <a:noFill/>
          </a:ln>
        </p:spPr>
      </p:pic>
      <p:sp>
        <p:nvSpPr>
          <p:cNvPr id="6" name="Google Shape;61;p14">
            <a:extLst>
              <a:ext uri="{FF2B5EF4-FFF2-40B4-BE49-F238E27FC236}">
                <a16:creationId xmlns:a16="http://schemas.microsoft.com/office/drawing/2014/main" id="{F90A0E5F-63F4-234F-9608-876F82168CBA}"/>
              </a:ext>
            </a:extLst>
          </p:cNvPr>
          <p:cNvSpPr txBox="1">
            <a:spLocks/>
          </p:cNvSpPr>
          <p:nvPr/>
        </p:nvSpPr>
        <p:spPr>
          <a:xfrm>
            <a:off x="7972746" y="4928097"/>
            <a:ext cx="1235483" cy="21540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r>
              <a:rPr lang="ja-JP" altLang="en-US" sz="800">
                <a:solidFill>
                  <a:schemeClr val="bg2">
                    <a:lumMod val="75000"/>
                  </a:schemeClr>
                </a:solidFill>
              </a:rPr>
              <a:t>原作者：山野智寛</a:t>
            </a:r>
            <a:endParaRPr lang="ja-JP" altLang="en-US" sz="800" dirty="0">
              <a:solidFill>
                <a:schemeClr val="bg2">
                  <a:lumMod val="75000"/>
                </a:schemeClr>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990"/>
              <a:buFont typeface="Arial"/>
              <a:buNone/>
            </a:pPr>
            <a:r>
              <a:rPr lang="ja" sz="2400"/>
              <a:t>サービスモデルの一例</a:t>
            </a:r>
            <a:endParaRPr sz="2400"/>
          </a:p>
          <a:p>
            <a:pPr marL="0" lvl="0" indent="0" algn="l" rtl="0">
              <a:lnSpc>
                <a:spcPct val="100000"/>
              </a:lnSpc>
              <a:spcBef>
                <a:spcPts val="0"/>
              </a:spcBef>
              <a:spcAft>
                <a:spcPts val="0"/>
              </a:spcAft>
              <a:buSzPts val="990"/>
              <a:buNone/>
            </a:pPr>
            <a:endParaRPr sz="2400"/>
          </a:p>
        </p:txBody>
      </p:sp>
      <p:pic>
        <p:nvPicPr>
          <p:cNvPr id="381" name="Google Shape;381;p40"/>
          <p:cNvPicPr preferRelativeResize="0"/>
          <p:nvPr/>
        </p:nvPicPr>
        <p:blipFill rotWithShape="1">
          <a:blip r:embed="rId3">
            <a:alphaModFix/>
          </a:blip>
          <a:srcRect t="2871" b="11158"/>
          <a:stretch/>
        </p:blipFill>
        <p:spPr>
          <a:xfrm>
            <a:off x="1997225" y="1017725"/>
            <a:ext cx="4795050" cy="3734225"/>
          </a:xfrm>
          <a:prstGeom prst="rect">
            <a:avLst/>
          </a:prstGeom>
          <a:noFill/>
          <a:ln>
            <a:noFill/>
          </a:ln>
        </p:spPr>
      </p:pic>
      <p:sp>
        <p:nvSpPr>
          <p:cNvPr id="382" name="Google Shape;382;p40"/>
          <p:cNvSpPr txBox="1"/>
          <p:nvPr/>
        </p:nvSpPr>
        <p:spPr>
          <a:xfrm>
            <a:off x="0" y="4856313"/>
            <a:ext cx="66399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ja" sz="800" b="0" i="0" u="none" strike="noStrike" cap="none">
                <a:solidFill>
                  <a:srgbClr val="000000"/>
                </a:solidFill>
                <a:latin typeface="Arial"/>
                <a:ea typeface="Arial"/>
                <a:cs typeface="Arial"/>
                <a:sym typeface="Arial"/>
              </a:rPr>
              <a:t>https://www.srisys.com/blog/importance-of-cloud-application-development</a:t>
            </a:r>
            <a:endParaRPr sz="800" b="0" i="0" u="none" strike="noStrike" cap="none">
              <a:solidFill>
                <a:srgbClr val="000000"/>
              </a:solidFill>
              <a:latin typeface="Arial"/>
              <a:ea typeface="Arial"/>
              <a:cs typeface="Arial"/>
              <a:sym typeface="Arial"/>
            </a:endParaRPr>
          </a:p>
        </p:txBody>
      </p:sp>
      <p:sp>
        <p:nvSpPr>
          <p:cNvPr id="5" name="Google Shape;61;p14">
            <a:extLst>
              <a:ext uri="{FF2B5EF4-FFF2-40B4-BE49-F238E27FC236}">
                <a16:creationId xmlns:a16="http://schemas.microsoft.com/office/drawing/2014/main" id="{AA50BDF8-0CBE-B14E-8136-CCB398CBE065}"/>
              </a:ext>
            </a:extLst>
          </p:cNvPr>
          <p:cNvSpPr txBox="1">
            <a:spLocks/>
          </p:cNvSpPr>
          <p:nvPr/>
        </p:nvSpPr>
        <p:spPr>
          <a:xfrm>
            <a:off x="7972746" y="4928097"/>
            <a:ext cx="1235483" cy="21540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r>
              <a:rPr lang="ja-JP" altLang="en-US" sz="800">
                <a:solidFill>
                  <a:schemeClr val="bg2">
                    <a:lumMod val="75000"/>
                  </a:schemeClr>
                </a:solidFill>
              </a:rPr>
              <a:t>原作者：山野智寛</a:t>
            </a:r>
            <a:endParaRPr lang="ja-JP" altLang="en-US" sz="800" dirty="0">
              <a:solidFill>
                <a:schemeClr val="bg2">
                  <a:lumMod val="75000"/>
                </a:schemeClr>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41"/>
          <p:cNvSpPr txBox="1">
            <a:spLocks noGrp="1"/>
          </p:cNvSpPr>
          <p:nvPr>
            <p:ph type="title"/>
          </p:nvPr>
        </p:nvSpPr>
        <p:spPr>
          <a:xfrm>
            <a:off x="311700" y="445025"/>
            <a:ext cx="57867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ja" sz="2400"/>
              <a:t>開発(Development)モデルの種類</a:t>
            </a:r>
            <a:endParaRPr sz="2400"/>
          </a:p>
          <a:p>
            <a:pPr marL="0" lvl="0" indent="0" algn="l" rtl="0">
              <a:lnSpc>
                <a:spcPct val="100000"/>
              </a:lnSpc>
              <a:spcBef>
                <a:spcPts val="0"/>
              </a:spcBef>
              <a:spcAft>
                <a:spcPts val="0"/>
              </a:spcAft>
              <a:buClr>
                <a:schemeClr val="dk1"/>
              </a:buClr>
              <a:buSzPts val="990"/>
              <a:buFont typeface="Arial"/>
              <a:buNone/>
            </a:pPr>
            <a:endParaRPr sz="2400"/>
          </a:p>
          <a:p>
            <a:pPr marL="0" lvl="0" indent="0" algn="l" rtl="0">
              <a:lnSpc>
                <a:spcPct val="100000"/>
              </a:lnSpc>
              <a:spcBef>
                <a:spcPts val="0"/>
              </a:spcBef>
              <a:spcAft>
                <a:spcPts val="0"/>
              </a:spcAft>
              <a:buClr>
                <a:schemeClr val="dk1"/>
              </a:buClr>
              <a:buSzPts val="990"/>
              <a:buFont typeface="Arial"/>
              <a:buNone/>
            </a:pPr>
            <a:endParaRPr sz="2400"/>
          </a:p>
          <a:p>
            <a:pPr marL="0" lvl="0" indent="0" algn="l" rtl="0">
              <a:lnSpc>
                <a:spcPct val="100000"/>
              </a:lnSpc>
              <a:spcBef>
                <a:spcPts val="0"/>
              </a:spcBef>
              <a:spcAft>
                <a:spcPts val="0"/>
              </a:spcAft>
              <a:buSzPts val="990"/>
              <a:buNone/>
            </a:pPr>
            <a:endParaRPr sz="2400"/>
          </a:p>
        </p:txBody>
      </p:sp>
      <p:grpSp>
        <p:nvGrpSpPr>
          <p:cNvPr id="389" name="Google Shape;389;p41"/>
          <p:cNvGrpSpPr/>
          <p:nvPr/>
        </p:nvGrpSpPr>
        <p:grpSpPr>
          <a:xfrm>
            <a:off x="1463500" y="1397675"/>
            <a:ext cx="2241175" cy="1794050"/>
            <a:chOff x="1463500" y="1092575"/>
            <a:chExt cx="2241175" cy="1794050"/>
          </a:xfrm>
        </p:grpSpPr>
        <p:pic>
          <p:nvPicPr>
            <p:cNvPr id="390" name="Google Shape;390;p41"/>
            <p:cNvPicPr preferRelativeResize="0"/>
            <p:nvPr/>
          </p:nvPicPr>
          <p:blipFill rotWithShape="1">
            <a:blip r:embed="rId3">
              <a:alphaModFix/>
            </a:blip>
            <a:srcRect l="24210" t="17437" r="24756" b="22682"/>
            <a:stretch/>
          </p:blipFill>
          <p:spPr>
            <a:xfrm>
              <a:off x="1463500" y="1092575"/>
              <a:ext cx="2241175" cy="1479175"/>
            </a:xfrm>
            <a:prstGeom prst="rect">
              <a:avLst/>
            </a:prstGeom>
            <a:noFill/>
            <a:ln>
              <a:noFill/>
            </a:ln>
          </p:spPr>
        </p:pic>
        <p:pic>
          <p:nvPicPr>
            <p:cNvPr id="391" name="Google Shape;391;p41"/>
            <p:cNvPicPr preferRelativeResize="0"/>
            <p:nvPr/>
          </p:nvPicPr>
          <p:blipFill rotWithShape="1">
            <a:blip r:embed="rId4">
              <a:alphaModFix/>
            </a:blip>
            <a:srcRect l="-64332" t="20059" r="113299" b="20059"/>
            <a:stretch/>
          </p:blipFill>
          <p:spPr>
            <a:xfrm>
              <a:off x="1463500" y="1407450"/>
              <a:ext cx="2241175" cy="1479175"/>
            </a:xfrm>
            <a:prstGeom prst="rect">
              <a:avLst/>
            </a:prstGeom>
            <a:noFill/>
            <a:ln>
              <a:noFill/>
            </a:ln>
          </p:spPr>
        </p:pic>
        <p:sp>
          <p:nvSpPr>
            <p:cNvPr id="392" name="Google Shape;392;p41"/>
            <p:cNvSpPr txBox="1"/>
            <p:nvPr/>
          </p:nvSpPr>
          <p:spPr>
            <a:xfrm>
              <a:off x="2081775" y="2017650"/>
              <a:ext cx="11148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ja" sz="2400" b="0" i="0" u="none" strike="noStrike" cap="none">
                  <a:solidFill>
                    <a:srgbClr val="072F66"/>
                  </a:solidFill>
                  <a:latin typeface="Impact"/>
                  <a:ea typeface="Impact"/>
                  <a:cs typeface="Impact"/>
                  <a:sym typeface="Impact"/>
                </a:rPr>
                <a:t>PUBLIC</a:t>
              </a:r>
              <a:endParaRPr sz="2400" b="0" i="0" u="none" strike="noStrike" cap="none">
                <a:solidFill>
                  <a:srgbClr val="072F66"/>
                </a:solidFill>
                <a:latin typeface="Impact"/>
                <a:ea typeface="Impact"/>
                <a:cs typeface="Impact"/>
                <a:sym typeface="Impact"/>
              </a:endParaRPr>
            </a:p>
          </p:txBody>
        </p:sp>
      </p:grpSp>
      <p:pic>
        <p:nvPicPr>
          <p:cNvPr id="393" name="Google Shape;393;p41"/>
          <p:cNvPicPr preferRelativeResize="0"/>
          <p:nvPr/>
        </p:nvPicPr>
        <p:blipFill rotWithShape="1">
          <a:blip r:embed="rId4">
            <a:alphaModFix/>
          </a:blip>
          <a:srcRect l="24210" t="17437" r="24756" b="22682"/>
          <a:stretch/>
        </p:blipFill>
        <p:spPr>
          <a:xfrm>
            <a:off x="5710525" y="1378864"/>
            <a:ext cx="2241175" cy="1479175"/>
          </a:xfrm>
          <a:prstGeom prst="rect">
            <a:avLst/>
          </a:prstGeom>
          <a:noFill/>
          <a:ln>
            <a:noFill/>
          </a:ln>
        </p:spPr>
      </p:pic>
      <p:sp>
        <p:nvSpPr>
          <p:cNvPr id="394" name="Google Shape;394;p41"/>
          <p:cNvSpPr txBox="1"/>
          <p:nvPr/>
        </p:nvSpPr>
        <p:spPr>
          <a:xfrm>
            <a:off x="6262799" y="2294700"/>
            <a:ext cx="13665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ja" sz="2400" b="0" i="0" u="none" strike="noStrike" cap="none" dirty="0">
                <a:solidFill>
                  <a:srgbClr val="FEC887"/>
                </a:solidFill>
                <a:latin typeface="Impact"/>
                <a:ea typeface="Impact"/>
                <a:cs typeface="Impact"/>
                <a:sym typeface="Impact"/>
              </a:rPr>
              <a:t>PR</a:t>
            </a:r>
            <a:r>
              <a:rPr lang="en-US" altLang="ja" sz="2400" dirty="0">
                <a:solidFill>
                  <a:srgbClr val="FEC887"/>
                </a:solidFill>
                <a:latin typeface="Impact"/>
                <a:ea typeface="Impact"/>
                <a:cs typeface="Impact"/>
                <a:sym typeface="Impact"/>
              </a:rPr>
              <a:t>I</a:t>
            </a:r>
            <a:r>
              <a:rPr lang="ja" sz="2400" b="0" i="0" u="none" strike="noStrike" cap="none" dirty="0">
                <a:solidFill>
                  <a:srgbClr val="FEC887"/>
                </a:solidFill>
                <a:latin typeface="Impact"/>
                <a:ea typeface="Impact"/>
                <a:cs typeface="Impact"/>
                <a:sym typeface="Impact"/>
              </a:rPr>
              <a:t>VATE</a:t>
            </a:r>
            <a:endParaRPr sz="2400" b="0" i="0" u="none" strike="noStrike" cap="none" dirty="0">
              <a:solidFill>
                <a:srgbClr val="FEC887"/>
              </a:solidFill>
              <a:latin typeface="Impact"/>
              <a:ea typeface="Impact"/>
              <a:cs typeface="Impact"/>
              <a:sym typeface="Impact"/>
            </a:endParaRPr>
          </a:p>
        </p:txBody>
      </p:sp>
      <p:sp>
        <p:nvSpPr>
          <p:cNvPr id="395" name="Google Shape;395;p41"/>
          <p:cNvSpPr txBox="1"/>
          <p:nvPr/>
        </p:nvSpPr>
        <p:spPr>
          <a:xfrm>
            <a:off x="4374150" y="1860900"/>
            <a:ext cx="6669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ja" sz="3600" b="0" i="0" u="none" strike="noStrike" cap="none">
                <a:solidFill>
                  <a:srgbClr val="666666"/>
                </a:solidFill>
                <a:latin typeface="Impact"/>
                <a:ea typeface="Impact"/>
                <a:cs typeface="Impact"/>
                <a:sym typeface="Impact"/>
              </a:rPr>
              <a:t>VS</a:t>
            </a:r>
            <a:endParaRPr sz="3600" b="0" i="0" u="none" strike="noStrike" cap="none">
              <a:solidFill>
                <a:srgbClr val="666666"/>
              </a:solidFill>
              <a:latin typeface="Impact"/>
              <a:ea typeface="Impact"/>
              <a:cs typeface="Impact"/>
              <a:sym typeface="Impact"/>
            </a:endParaRPr>
          </a:p>
        </p:txBody>
      </p:sp>
      <p:sp>
        <p:nvSpPr>
          <p:cNvPr id="396" name="Google Shape;396;p41"/>
          <p:cNvSpPr txBox="1"/>
          <p:nvPr/>
        </p:nvSpPr>
        <p:spPr>
          <a:xfrm>
            <a:off x="323601" y="3237175"/>
            <a:ext cx="4062600" cy="1169700"/>
          </a:xfrm>
          <a:prstGeom prst="rect">
            <a:avLst/>
          </a:prstGeom>
          <a:noFill/>
          <a:ln>
            <a:noFill/>
          </a:ln>
        </p:spPr>
        <p:txBody>
          <a:bodyPr spcFirstLastPara="1" wrap="square" lIns="91425" tIns="91425" rIns="91425" bIns="91425" anchor="t" anchorCtr="0">
            <a:spAutoFit/>
          </a:bodyPr>
          <a:lstStyle/>
          <a:p>
            <a:pPr marL="457200" marR="0" lvl="0" indent="-342900" algn="l" rtl="0">
              <a:lnSpc>
                <a:spcPct val="100000"/>
              </a:lnSpc>
              <a:spcBef>
                <a:spcPts val="0"/>
              </a:spcBef>
              <a:spcAft>
                <a:spcPts val="0"/>
              </a:spcAft>
              <a:buClr>
                <a:srgbClr val="000000"/>
              </a:buClr>
              <a:buSzPts val="1800"/>
              <a:buFont typeface="Arial"/>
              <a:buChar char="●"/>
            </a:pPr>
            <a:r>
              <a:rPr lang="ja" sz="1400" b="0" i="0" u="none" strike="noStrike" cap="none">
                <a:solidFill>
                  <a:srgbClr val="3F3F3F"/>
                </a:solidFill>
                <a:latin typeface="Arial"/>
                <a:ea typeface="Arial"/>
                <a:cs typeface="Arial"/>
                <a:sym typeface="Arial"/>
              </a:rPr>
              <a:t>インターネットを介してITサービスを提供するクラウドサービス。</a:t>
            </a:r>
            <a:endParaRPr sz="1400" b="0" i="0" u="none" strike="noStrike" cap="none">
              <a:solidFill>
                <a:srgbClr val="3F3F3F"/>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ja" sz="1400" b="0" i="0" u="none" strike="noStrike" cap="none">
                <a:solidFill>
                  <a:srgbClr val="3F3F3F"/>
                </a:solidFill>
                <a:latin typeface="Arial"/>
                <a:ea typeface="Arial"/>
                <a:cs typeface="Arial"/>
                <a:sym typeface="Arial"/>
              </a:rPr>
              <a:t>クラウドサービスの最も一般的なモデルであり、柔軟性が高くコストが低い。</a:t>
            </a:r>
            <a:endParaRPr sz="1400" b="0" i="0" u="none" strike="noStrike" cap="none">
              <a:solidFill>
                <a:srgbClr val="3F3F3F"/>
              </a:solidFill>
              <a:latin typeface="Arial"/>
              <a:ea typeface="Arial"/>
              <a:cs typeface="Arial"/>
              <a:sym typeface="Arial"/>
            </a:endParaRPr>
          </a:p>
        </p:txBody>
      </p:sp>
      <p:sp>
        <p:nvSpPr>
          <p:cNvPr id="397" name="Google Shape;397;p41"/>
          <p:cNvSpPr txBox="1"/>
          <p:nvPr/>
        </p:nvSpPr>
        <p:spPr>
          <a:xfrm>
            <a:off x="5063763" y="3221178"/>
            <a:ext cx="3764700" cy="1600800"/>
          </a:xfrm>
          <a:prstGeom prst="rect">
            <a:avLst/>
          </a:prstGeom>
          <a:noFill/>
          <a:ln>
            <a:noFill/>
          </a:ln>
        </p:spPr>
        <p:txBody>
          <a:bodyPr spcFirstLastPara="1" wrap="square" lIns="91425" tIns="91425" rIns="91425" bIns="91425" anchor="t" anchorCtr="0">
            <a:spAutoFit/>
          </a:bodyPr>
          <a:lstStyle/>
          <a:p>
            <a:pPr marL="457200" marR="0" lvl="0" indent="-342900" algn="l" rtl="0">
              <a:lnSpc>
                <a:spcPct val="100000"/>
              </a:lnSpc>
              <a:spcBef>
                <a:spcPts val="0"/>
              </a:spcBef>
              <a:spcAft>
                <a:spcPts val="0"/>
              </a:spcAft>
              <a:buClr>
                <a:srgbClr val="000000"/>
              </a:buClr>
              <a:buSzPts val="1800"/>
              <a:buFont typeface="Arial"/>
              <a:buChar char="●"/>
            </a:pPr>
            <a:r>
              <a:rPr lang="ja" sz="1400" b="0" i="0" u="none" strike="noStrike" cap="none">
                <a:solidFill>
                  <a:srgbClr val="3F3F3F"/>
                </a:solidFill>
                <a:latin typeface="Arial"/>
                <a:ea typeface="Arial"/>
                <a:cs typeface="Arial"/>
                <a:sym typeface="Arial"/>
              </a:rPr>
              <a:t>VPNなどのプライベートネットワーク(PN)を介して単一の組織での使用に特化したクラウドサービス。</a:t>
            </a:r>
            <a:endParaRPr sz="1400" b="0" i="0" u="none" strike="noStrike" cap="none">
              <a:solidFill>
                <a:srgbClr val="3F3F3F"/>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ja" sz="1400" b="0" i="0" u="none" strike="noStrike" cap="none">
                <a:solidFill>
                  <a:srgbClr val="3F3F3F"/>
                </a:solidFill>
                <a:latin typeface="Arial"/>
                <a:ea typeface="Arial"/>
                <a:cs typeface="Arial"/>
                <a:sym typeface="Arial"/>
              </a:rPr>
              <a:t>リソースは隔離されており、他の組織・顧客と共有されないので、セキュリティ性が高い。</a:t>
            </a:r>
            <a:endParaRPr sz="1400" b="0" i="0" u="none" strike="noStrike" cap="none">
              <a:solidFill>
                <a:srgbClr val="3F3F3F"/>
              </a:solidFill>
              <a:latin typeface="Arial"/>
              <a:ea typeface="Arial"/>
              <a:cs typeface="Arial"/>
              <a:sym typeface="Arial"/>
            </a:endParaRPr>
          </a:p>
        </p:txBody>
      </p:sp>
      <p:sp>
        <p:nvSpPr>
          <p:cNvPr id="12" name="Google Shape;61;p14">
            <a:extLst>
              <a:ext uri="{FF2B5EF4-FFF2-40B4-BE49-F238E27FC236}">
                <a16:creationId xmlns:a16="http://schemas.microsoft.com/office/drawing/2014/main" id="{EE5073D0-81F7-0A46-873D-8F8BC8581CD7}"/>
              </a:ext>
            </a:extLst>
          </p:cNvPr>
          <p:cNvSpPr txBox="1">
            <a:spLocks/>
          </p:cNvSpPr>
          <p:nvPr/>
        </p:nvSpPr>
        <p:spPr>
          <a:xfrm>
            <a:off x="7972746" y="4928097"/>
            <a:ext cx="1235483" cy="21540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r>
              <a:rPr lang="ja-JP" altLang="en-US" sz="800">
                <a:solidFill>
                  <a:schemeClr val="bg2">
                    <a:lumMod val="75000"/>
                  </a:schemeClr>
                </a:solidFill>
              </a:rPr>
              <a:t>原作者：山野智寛</a:t>
            </a:r>
            <a:endParaRPr lang="ja-JP" altLang="en-US" sz="800" dirty="0">
              <a:solidFill>
                <a:schemeClr val="bg2">
                  <a:lumMod val="75000"/>
                </a:schemeClr>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4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3600"/>
              <a:buNone/>
            </a:pPr>
            <a:r>
              <a:rPr lang="ja"/>
              <a:t>オンプレミスとクラウドの違い</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4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ja" sz="2400"/>
              <a:t>オンプレミス(On-Premise)とは</a:t>
            </a:r>
            <a:endParaRPr sz="2400"/>
          </a:p>
        </p:txBody>
      </p:sp>
      <p:sp>
        <p:nvSpPr>
          <p:cNvPr id="469" name="Google Shape;469;p48"/>
          <p:cNvSpPr txBox="1">
            <a:spLocks noGrp="1"/>
          </p:cNvSpPr>
          <p:nvPr>
            <p:ph type="body" idx="1"/>
          </p:nvPr>
        </p:nvSpPr>
        <p:spPr>
          <a:xfrm>
            <a:off x="311700" y="1554079"/>
            <a:ext cx="8520600" cy="2035200"/>
          </a:xfrm>
          <a:prstGeom prst="rect">
            <a:avLst/>
          </a:prstGeom>
          <a:noFill/>
          <a:ln>
            <a:noFill/>
          </a:ln>
        </p:spPr>
        <p:txBody>
          <a:bodyPr spcFirstLastPara="1" wrap="square" lIns="91425" tIns="91425" rIns="91425" bIns="91425" anchor="t" anchorCtr="0">
            <a:normAutofit/>
          </a:bodyPr>
          <a:lstStyle/>
          <a:p>
            <a:pPr marL="285750" lvl="0" indent="-285750" algn="l" rtl="0">
              <a:lnSpc>
                <a:spcPct val="115000"/>
              </a:lnSpc>
              <a:spcBef>
                <a:spcPts val="0"/>
              </a:spcBef>
              <a:spcAft>
                <a:spcPts val="0"/>
              </a:spcAft>
              <a:buSzPts val="1800"/>
              <a:buChar char="●"/>
            </a:pPr>
            <a:r>
              <a:rPr lang="ja"/>
              <a:t>サーバーやソフトウェアなどの情報システムを使用者（ビジネス利用の場合は企業）が管理する設備内に設置し、運用することを指す。自社運用とも言う。</a:t>
            </a:r>
            <a:endParaRPr/>
          </a:p>
          <a:p>
            <a:pPr marL="285750" lvl="0" indent="-285750" algn="l" rtl="0">
              <a:lnSpc>
                <a:spcPct val="115000"/>
              </a:lnSpc>
              <a:spcBef>
                <a:spcPts val="1200"/>
              </a:spcBef>
              <a:spcAft>
                <a:spcPts val="0"/>
              </a:spcAft>
              <a:buSzPts val="1800"/>
              <a:buChar char="●"/>
            </a:pPr>
            <a:r>
              <a:rPr lang="ja"/>
              <a:t>クラウドが普及するまでの唯一の情報システムの構築・運用形態。元来、名称などなかったが、クラウドとリソースを主体的に管理する従来の運用形態を区別するに生まれた概念</a:t>
            </a:r>
            <a:endParaRPr/>
          </a:p>
        </p:txBody>
      </p:sp>
      <p:sp>
        <p:nvSpPr>
          <p:cNvPr id="470" name="Google Shape;470;p48"/>
          <p:cNvSpPr txBox="1"/>
          <p:nvPr/>
        </p:nvSpPr>
        <p:spPr>
          <a:xfrm>
            <a:off x="0" y="4928056"/>
            <a:ext cx="5562000" cy="215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ja" sz="800" b="0" i="0" u="none" strike="noStrike" cap="none">
                <a:solidFill>
                  <a:srgbClr val="000000"/>
                </a:solidFill>
                <a:latin typeface="Arial"/>
                <a:ea typeface="Arial"/>
                <a:cs typeface="Arial"/>
                <a:sym typeface="Arial"/>
              </a:rPr>
              <a:t>https://ja.wikipedia.org/wiki/</a:t>
            </a:r>
            <a:endParaRPr sz="800" b="0" i="0" u="none" strike="noStrike" cap="none">
              <a:solidFill>
                <a:srgbClr val="000000"/>
              </a:solidFill>
              <a:latin typeface="Arial"/>
              <a:ea typeface="Arial"/>
              <a:cs typeface="Arial"/>
              <a:sym typeface="Arial"/>
            </a:endParaRPr>
          </a:p>
        </p:txBody>
      </p:sp>
      <p:sp>
        <p:nvSpPr>
          <p:cNvPr id="5" name="Google Shape;61;p14">
            <a:extLst>
              <a:ext uri="{FF2B5EF4-FFF2-40B4-BE49-F238E27FC236}">
                <a16:creationId xmlns:a16="http://schemas.microsoft.com/office/drawing/2014/main" id="{7114D240-D4DB-E74D-9F98-61A5C3C4FBD4}"/>
              </a:ext>
            </a:extLst>
          </p:cNvPr>
          <p:cNvSpPr txBox="1">
            <a:spLocks/>
          </p:cNvSpPr>
          <p:nvPr/>
        </p:nvSpPr>
        <p:spPr>
          <a:xfrm>
            <a:off x="7972746" y="4928097"/>
            <a:ext cx="1235483" cy="21540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r>
              <a:rPr lang="ja-JP" altLang="en-US" sz="800">
                <a:solidFill>
                  <a:schemeClr val="bg2">
                    <a:lumMod val="75000"/>
                  </a:schemeClr>
                </a:solidFill>
              </a:rPr>
              <a:t>原作者：山野智寛</a:t>
            </a:r>
            <a:endParaRPr lang="ja-JP" altLang="en-US" sz="800" dirty="0">
              <a:solidFill>
                <a:schemeClr val="bg2">
                  <a:lumMod val="75000"/>
                </a:scheme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505954" y="444740"/>
            <a:ext cx="162485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ja">
                <a:latin typeface="Arial"/>
                <a:ea typeface="Arial"/>
                <a:cs typeface="Arial"/>
                <a:sym typeface="Arial"/>
              </a:rPr>
              <a:t>自己紹介</a:t>
            </a:r>
            <a:endParaRPr/>
          </a:p>
        </p:txBody>
      </p:sp>
      <p:sp>
        <p:nvSpPr>
          <p:cNvPr id="67" name="Google Shape;67;p15"/>
          <p:cNvSpPr txBox="1">
            <a:spLocks noGrp="1"/>
          </p:cNvSpPr>
          <p:nvPr>
            <p:ph type="body" idx="1"/>
          </p:nvPr>
        </p:nvSpPr>
        <p:spPr>
          <a:xfrm>
            <a:off x="4336698" y="891147"/>
            <a:ext cx="4497000" cy="3977656"/>
          </a:xfrm>
          <a:prstGeom prst="rect">
            <a:avLst/>
          </a:prstGeom>
          <a:noFill/>
          <a:ln>
            <a:noFill/>
          </a:ln>
        </p:spPr>
        <p:txBody>
          <a:bodyPr spcFirstLastPara="1" wrap="square" lIns="91425" tIns="91425" rIns="91425" bIns="91425" anchor="t" anchorCtr="0">
            <a:noAutofit/>
          </a:bodyPr>
          <a:lstStyle/>
          <a:p>
            <a:pPr marL="114300" lvl="0" indent="0" algn="l" rtl="0">
              <a:lnSpc>
                <a:spcPct val="95000"/>
              </a:lnSpc>
              <a:spcBef>
                <a:spcPts val="0"/>
              </a:spcBef>
              <a:spcAft>
                <a:spcPts val="0"/>
              </a:spcAft>
              <a:buSzPts val="1800"/>
              <a:buNone/>
            </a:pPr>
            <a:r>
              <a:rPr lang="ja" sz="1700" dirty="0">
                <a:solidFill>
                  <a:schemeClr val="dk1"/>
                </a:solidFill>
                <a:latin typeface="Arial"/>
                <a:ea typeface="Arial"/>
                <a:cs typeface="Arial"/>
                <a:sym typeface="Arial"/>
              </a:rPr>
              <a:t>基本情報</a:t>
            </a:r>
            <a:endParaRPr sz="1700" dirty="0">
              <a:solidFill>
                <a:schemeClr val="dk1"/>
              </a:solidFill>
              <a:latin typeface="Arial"/>
              <a:ea typeface="Arial"/>
              <a:cs typeface="Arial"/>
              <a:sym typeface="Arial"/>
            </a:endParaRPr>
          </a:p>
          <a:p>
            <a:pPr marL="114300" lvl="0" indent="0" algn="l" rtl="0">
              <a:lnSpc>
                <a:spcPct val="95000"/>
              </a:lnSpc>
              <a:spcBef>
                <a:spcPts val="0"/>
              </a:spcBef>
              <a:spcAft>
                <a:spcPts val="0"/>
              </a:spcAft>
              <a:buSzPts val="1800"/>
              <a:buNone/>
            </a:pPr>
            <a:r>
              <a:rPr lang="ja" sz="1300" dirty="0">
                <a:latin typeface="Arial"/>
                <a:ea typeface="Arial"/>
                <a:cs typeface="Arial"/>
                <a:sym typeface="Arial"/>
              </a:rPr>
              <a:t>1998年生まれ</a:t>
            </a:r>
            <a:r>
              <a:rPr lang="ja" sz="1300" dirty="0"/>
              <a:t>、23歳。</a:t>
            </a:r>
            <a:r>
              <a:rPr lang="ja" sz="1300" dirty="0">
                <a:latin typeface="Arial"/>
                <a:ea typeface="Arial"/>
                <a:cs typeface="Arial"/>
                <a:sym typeface="Arial"/>
              </a:rPr>
              <a:t>福岡県出身。</a:t>
            </a:r>
            <a:endParaRPr sz="1300" dirty="0">
              <a:latin typeface="Arial"/>
              <a:ea typeface="Arial"/>
              <a:cs typeface="Arial"/>
              <a:sym typeface="Arial"/>
            </a:endParaRPr>
          </a:p>
          <a:p>
            <a:pPr marL="114300" lvl="0" indent="0" algn="l" rtl="0">
              <a:lnSpc>
                <a:spcPct val="95000"/>
              </a:lnSpc>
              <a:spcBef>
                <a:spcPts val="0"/>
              </a:spcBef>
              <a:spcAft>
                <a:spcPts val="0"/>
              </a:spcAft>
              <a:buSzPts val="1800"/>
              <a:buNone/>
            </a:pPr>
            <a:r>
              <a:rPr lang="ja" sz="1300" dirty="0"/>
              <a:t>九州大学農学部4年。実家は農家やってます！</a:t>
            </a:r>
            <a:endParaRPr sz="1300" dirty="0"/>
          </a:p>
          <a:p>
            <a:pPr marL="114300" lvl="0" indent="0" algn="l" rtl="0">
              <a:lnSpc>
                <a:spcPct val="95000"/>
              </a:lnSpc>
              <a:spcBef>
                <a:spcPts val="0"/>
              </a:spcBef>
              <a:spcAft>
                <a:spcPts val="0"/>
              </a:spcAft>
              <a:buSzPts val="1800"/>
              <a:buNone/>
            </a:pPr>
            <a:endParaRPr sz="1300" dirty="0">
              <a:latin typeface="Arial"/>
              <a:ea typeface="Arial"/>
              <a:cs typeface="Arial"/>
              <a:sym typeface="Arial"/>
            </a:endParaRPr>
          </a:p>
          <a:p>
            <a:pPr marL="114300" lvl="0" indent="0" algn="l" rtl="0">
              <a:lnSpc>
                <a:spcPct val="95000"/>
              </a:lnSpc>
              <a:spcBef>
                <a:spcPts val="0"/>
              </a:spcBef>
              <a:spcAft>
                <a:spcPts val="0"/>
              </a:spcAft>
              <a:buSzPts val="1800"/>
              <a:buNone/>
            </a:pPr>
            <a:r>
              <a:rPr lang="ja" sz="1700" dirty="0">
                <a:solidFill>
                  <a:schemeClr val="dk1"/>
                </a:solidFill>
                <a:latin typeface="Arial"/>
                <a:ea typeface="Arial"/>
                <a:cs typeface="Arial"/>
                <a:sym typeface="Arial"/>
              </a:rPr>
              <a:t>研究内容</a:t>
            </a:r>
            <a:endParaRPr sz="1700" dirty="0">
              <a:solidFill>
                <a:schemeClr val="dk1"/>
              </a:solidFill>
              <a:latin typeface="Arial"/>
              <a:ea typeface="Arial"/>
              <a:cs typeface="Arial"/>
              <a:sym typeface="Arial"/>
            </a:endParaRPr>
          </a:p>
          <a:p>
            <a:pPr marL="114300" lvl="0" indent="0">
              <a:lnSpc>
                <a:spcPct val="95000"/>
              </a:lnSpc>
              <a:buNone/>
            </a:pPr>
            <a:r>
              <a:rPr lang="ja-JP" altLang="en-US" sz="1300"/>
              <a:t>脳機能改善効果を持つ食品による脳腸相関活性化の検証。エクソソームの基本解析とエクソソームを介した脳腸相関活性化に関与する</a:t>
            </a:r>
            <a:r>
              <a:rPr lang="en-US" altLang="ja-JP" sz="1300" dirty="0"/>
              <a:t>miRNA</a:t>
            </a:r>
            <a:r>
              <a:rPr lang="ja-JP" altLang="en-US" sz="1300"/>
              <a:t>の探索。それらを用いた食品</a:t>
            </a:r>
          </a:p>
          <a:p>
            <a:pPr marL="114300" lvl="0" indent="0">
              <a:lnSpc>
                <a:spcPct val="95000"/>
              </a:lnSpc>
              <a:buNone/>
            </a:pPr>
            <a:r>
              <a:rPr lang="ja-JP" altLang="en-US" sz="1300"/>
              <a:t>機能性分析法や病理診断法の開発。</a:t>
            </a:r>
          </a:p>
          <a:p>
            <a:pPr marL="114300" lvl="0" indent="0" algn="l" rtl="0">
              <a:lnSpc>
                <a:spcPct val="95000"/>
              </a:lnSpc>
              <a:spcBef>
                <a:spcPts val="0"/>
              </a:spcBef>
              <a:spcAft>
                <a:spcPts val="0"/>
              </a:spcAft>
              <a:buSzPts val="1800"/>
              <a:buNone/>
            </a:pPr>
            <a:endParaRPr sz="1300" dirty="0">
              <a:latin typeface="Arial"/>
              <a:ea typeface="Arial"/>
              <a:cs typeface="Arial"/>
              <a:sym typeface="Arial"/>
            </a:endParaRPr>
          </a:p>
          <a:p>
            <a:pPr marL="114300" lvl="0" indent="0" algn="l" rtl="0">
              <a:lnSpc>
                <a:spcPct val="95000"/>
              </a:lnSpc>
              <a:spcBef>
                <a:spcPts val="0"/>
              </a:spcBef>
              <a:spcAft>
                <a:spcPts val="0"/>
              </a:spcAft>
              <a:buSzPts val="1800"/>
              <a:buNone/>
            </a:pPr>
            <a:r>
              <a:rPr lang="ja" sz="1700" dirty="0">
                <a:solidFill>
                  <a:schemeClr val="dk1"/>
                </a:solidFill>
                <a:latin typeface="Arial"/>
                <a:ea typeface="Arial"/>
                <a:cs typeface="Arial"/>
                <a:sym typeface="Arial"/>
              </a:rPr>
              <a:t>経歴</a:t>
            </a:r>
            <a:endParaRPr sz="1700" dirty="0">
              <a:solidFill>
                <a:schemeClr val="dk1"/>
              </a:solidFill>
              <a:latin typeface="Arial"/>
              <a:ea typeface="Arial"/>
              <a:cs typeface="Arial"/>
              <a:sym typeface="Arial"/>
            </a:endParaRPr>
          </a:p>
          <a:p>
            <a:pPr marL="114300" lvl="0" indent="0" algn="l" rtl="0">
              <a:lnSpc>
                <a:spcPct val="95000"/>
              </a:lnSpc>
              <a:spcBef>
                <a:spcPts val="0"/>
              </a:spcBef>
              <a:spcAft>
                <a:spcPts val="0"/>
              </a:spcAft>
              <a:buSzPts val="1800"/>
              <a:buNone/>
            </a:pPr>
            <a:r>
              <a:rPr lang="ja" sz="1300" dirty="0">
                <a:latin typeface="Arial"/>
                <a:ea typeface="Arial"/>
                <a:cs typeface="Arial"/>
                <a:sym typeface="Arial"/>
              </a:rPr>
              <a:t>昨春、プログラミング(Python, Swift)を始める。</a:t>
            </a:r>
            <a:endParaRPr sz="1300" dirty="0">
              <a:latin typeface="Arial"/>
              <a:ea typeface="Arial"/>
              <a:cs typeface="Arial"/>
              <a:sym typeface="Arial"/>
            </a:endParaRPr>
          </a:p>
          <a:p>
            <a:pPr marL="114300" lvl="0" indent="0" algn="l" rtl="0">
              <a:lnSpc>
                <a:spcPct val="95000"/>
              </a:lnSpc>
              <a:spcBef>
                <a:spcPts val="0"/>
              </a:spcBef>
              <a:spcAft>
                <a:spcPts val="0"/>
              </a:spcAft>
              <a:buSzPts val="1800"/>
              <a:buNone/>
            </a:pPr>
            <a:r>
              <a:rPr lang="ja" sz="1300" dirty="0">
                <a:latin typeface="Arial"/>
                <a:ea typeface="Arial"/>
                <a:cs typeface="Arial"/>
                <a:sym typeface="Arial"/>
              </a:rPr>
              <a:t>2020GCISummer優秀生。</a:t>
            </a:r>
            <a:endParaRPr sz="1300" dirty="0">
              <a:latin typeface="Arial"/>
              <a:ea typeface="Arial"/>
              <a:cs typeface="Arial"/>
              <a:sym typeface="Arial"/>
            </a:endParaRPr>
          </a:p>
          <a:p>
            <a:pPr marL="114300" lvl="0" indent="0" algn="l" rtl="0">
              <a:lnSpc>
                <a:spcPct val="95000"/>
              </a:lnSpc>
              <a:spcBef>
                <a:spcPts val="0"/>
              </a:spcBef>
              <a:spcAft>
                <a:spcPts val="0"/>
              </a:spcAft>
              <a:buSzPts val="1800"/>
              <a:buNone/>
            </a:pPr>
            <a:r>
              <a:rPr lang="ja" sz="1300" dirty="0"/>
              <a:t>2020GCIWinterから講座開発・運営に関わる。</a:t>
            </a:r>
            <a:endParaRPr sz="1300" dirty="0"/>
          </a:p>
          <a:p>
            <a:pPr marL="114300" lvl="0" indent="0" algn="l" rtl="0">
              <a:lnSpc>
                <a:spcPct val="95000"/>
              </a:lnSpc>
              <a:spcBef>
                <a:spcPts val="0"/>
              </a:spcBef>
              <a:spcAft>
                <a:spcPts val="0"/>
              </a:spcAft>
              <a:buSzPts val="1800"/>
              <a:buNone/>
            </a:pPr>
            <a:endParaRPr sz="1300" dirty="0"/>
          </a:p>
          <a:p>
            <a:pPr marL="114300" lvl="0" indent="0" algn="l" rtl="0">
              <a:lnSpc>
                <a:spcPct val="95000"/>
              </a:lnSpc>
              <a:spcBef>
                <a:spcPts val="0"/>
              </a:spcBef>
              <a:spcAft>
                <a:spcPts val="0"/>
              </a:spcAft>
              <a:buSzPts val="1800"/>
              <a:buNone/>
            </a:pPr>
            <a:r>
              <a:rPr lang="ja" sz="1700" dirty="0">
                <a:solidFill>
                  <a:schemeClr val="dk1"/>
                </a:solidFill>
                <a:latin typeface="Arial"/>
                <a:ea typeface="Arial"/>
                <a:cs typeface="Arial"/>
                <a:sym typeface="Arial"/>
              </a:rPr>
              <a:t>興味がある</a:t>
            </a:r>
            <a:r>
              <a:rPr lang="ja-JP" altLang="en-US" sz="1700">
                <a:solidFill>
                  <a:schemeClr val="dk1"/>
                </a:solidFill>
              </a:rPr>
              <a:t>研究</a:t>
            </a:r>
            <a:endParaRPr sz="1700" dirty="0">
              <a:solidFill>
                <a:schemeClr val="dk1"/>
              </a:solidFill>
              <a:latin typeface="Arial"/>
              <a:ea typeface="Arial"/>
              <a:cs typeface="Arial"/>
              <a:sym typeface="Arial"/>
            </a:endParaRPr>
          </a:p>
          <a:p>
            <a:pPr marL="114300" lvl="0" indent="0">
              <a:lnSpc>
                <a:spcPct val="95000"/>
              </a:lnSpc>
              <a:buNone/>
            </a:pPr>
            <a:r>
              <a:rPr lang="ja" altLang="en-US" sz="1300" dirty="0">
                <a:latin typeface="Arial"/>
                <a:ea typeface="Arial"/>
                <a:cs typeface="Arial"/>
                <a:sym typeface="Arial"/>
              </a:rPr>
              <a:t>・</a:t>
            </a:r>
            <a:r>
              <a:rPr lang="ja-JP" altLang="en-US" sz="1300"/>
              <a:t>バイオインフォマティクス</a:t>
            </a:r>
            <a:endParaRPr lang="en-US" altLang="ja-JP" sz="1300" dirty="0">
              <a:latin typeface="Arial"/>
              <a:ea typeface="Arial"/>
              <a:cs typeface="Arial"/>
              <a:sym typeface="Arial"/>
            </a:endParaRPr>
          </a:p>
          <a:p>
            <a:pPr marL="114300" lvl="0" indent="0">
              <a:lnSpc>
                <a:spcPct val="95000"/>
              </a:lnSpc>
              <a:buNone/>
            </a:pPr>
            <a:r>
              <a:rPr lang="ja-JP" altLang="en-US" sz="1300"/>
              <a:t>・</a:t>
            </a:r>
            <a:r>
              <a:rPr lang="en-US" altLang="ja" sz="1300" dirty="0"/>
              <a:t>AI</a:t>
            </a:r>
            <a:r>
              <a:rPr lang="ja-JP" altLang="en-US" sz="1300"/>
              <a:t>デザイン創種技術</a:t>
            </a:r>
            <a:endParaRPr lang="en-US" altLang="ja" sz="1300" dirty="0">
              <a:latin typeface="Arial"/>
              <a:ea typeface="Arial"/>
              <a:cs typeface="Arial"/>
              <a:sym typeface="Arial"/>
            </a:endParaRPr>
          </a:p>
          <a:p>
            <a:pPr marL="114300" lvl="0" indent="0" algn="l" rtl="0">
              <a:lnSpc>
                <a:spcPct val="95000"/>
              </a:lnSpc>
              <a:spcBef>
                <a:spcPts val="0"/>
              </a:spcBef>
              <a:spcAft>
                <a:spcPts val="0"/>
              </a:spcAft>
              <a:buSzPts val="1800"/>
              <a:buNone/>
            </a:pPr>
            <a:r>
              <a:rPr lang="ja" altLang="en-US" sz="1300" dirty="0">
                <a:latin typeface="Arial"/>
                <a:ea typeface="Arial"/>
                <a:cs typeface="Arial"/>
                <a:sym typeface="Arial"/>
              </a:rPr>
              <a:t>・</a:t>
            </a:r>
            <a:r>
              <a:rPr lang="ja" sz="1300" dirty="0">
                <a:latin typeface="Arial"/>
                <a:ea typeface="Arial"/>
                <a:cs typeface="Arial"/>
                <a:sym typeface="Arial"/>
              </a:rPr>
              <a:t>スマート農業</a:t>
            </a:r>
            <a:r>
              <a:rPr lang="ja" altLang="en-US" sz="1300" dirty="0">
                <a:latin typeface="Arial"/>
                <a:ea typeface="Arial"/>
                <a:cs typeface="Arial"/>
                <a:sym typeface="Arial"/>
              </a:rPr>
              <a:t>に</a:t>
            </a:r>
            <a:r>
              <a:rPr lang="ja-JP" altLang="en-US" sz="1300">
                <a:latin typeface="Arial"/>
                <a:ea typeface="Arial"/>
                <a:cs typeface="Arial"/>
                <a:sym typeface="Arial"/>
              </a:rPr>
              <a:t>活用されるデータサイエンス</a:t>
            </a:r>
            <a:endParaRPr sz="1300" dirty="0">
              <a:latin typeface="Arial"/>
              <a:ea typeface="Arial"/>
              <a:cs typeface="Arial"/>
              <a:sym typeface="Arial"/>
            </a:endParaRPr>
          </a:p>
          <a:p>
            <a:pPr marL="114300" lvl="0" indent="0" algn="l" rtl="0">
              <a:lnSpc>
                <a:spcPct val="95000"/>
              </a:lnSpc>
              <a:spcBef>
                <a:spcPts val="0"/>
              </a:spcBef>
              <a:spcAft>
                <a:spcPts val="0"/>
              </a:spcAft>
              <a:buSzPts val="1800"/>
              <a:buNone/>
            </a:pPr>
            <a:endParaRPr sz="1300" dirty="0">
              <a:latin typeface="Arial"/>
              <a:ea typeface="Arial"/>
              <a:cs typeface="Arial"/>
              <a:sym typeface="Arial"/>
            </a:endParaRPr>
          </a:p>
          <a:p>
            <a:pPr marL="114300" lvl="0" indent="0" algn="l" rtl="0">
              <a:lnSpc>
                <a:spcPct val="95000"/>
              </a:lnSpc>
              <a:spcBef>
                <a:spcPts val="0"/>
              </a:spcBef>
              <a:spcAft>
                <a:spcPts val="0"/>
              </a:spcAft>
              <a:buSzPts val="1800"/>
              <a:buNone/>
            </a:pPr>
            <a:endParaRPr sz="1900" dirty="0">
              <a:latin typeface="Arial"/>
              <a:ea typeface="Arial"/>
              <a:cs typeface="Arial"/>
              <a:sym typeface="Arial"/>
            </a:endParaRPr>
          </a:p>
          <a:p>
            <a:pPr marL="114300" lvl="0" indent="0" algn="l" rtl="0">
              <a:lnSpc>
                <a:spcPct val="95000"/>
              </a:lnSpc>
              <a:spcBef>
                <a:spcPts val="0"/>
              </a:spcBef>
              <a:spcAft>
                <a:spcPts val="0"/>
              </a:spcAft>
              <a:buSzPts val="1800"/>
              <a:buNone/>
            </a:pPr>
            <a:endParaRPr sz="1900" dirty="0">
              <a:latin typeface="Arial"/>
              <a:ea typeface="Arial"/>
              <a:cs typeface="Arial"/>
              <a:sym typeface="Arial"/>
            </a:endParaRPr>
          </a:p>
        </p:txBody>
      </p:sp>
      <p:grpSp>
        <p:nvGrpSpPr>
          <p:cNvPr id="68" name="Google Shape;68;p15"/>
          <p:cNvGrpSpPr/>
          <p:nvPr/>
        </p:nvGrpSpPr>
        <p:grpSpPr>
          <a:xfrm>
            <a:off x="1077332" y="1512340"/>
            <a:ext cx="2743200" cy="2706466"/>
            <a:chOff x="1077332" y="1337284"/>
            <a:chExt cx="2743200" cy="2706466"/>
          </a:xfrm>
        </p:grpSpPr>
        <p:pic>
          <p:nvPicPr>
            <p:cNvPr id="69" name="Google Shape;69;p15" descr="フェンスの前に立っている少年&#10;&#10;中程度の精度で自動的に生成された説明"/>
            <p:cNvPicPr preferRelativeResize="0"/>
            <p:nvPr/>
          </p:nvPicPr>
          <p:blipFill rotWithShape="1">
            <a:blip r:embed="rId3">
              <a:alphaModFix/>
            </a:blip>
            <a:srcRect/>
            <a:stretch/>
          </p:blipFill>
          <p:spPr>
            <a:xfrm>
              <a:off x="1457562" y="1337284"/>
              <a:ext cx="1993961" cy="1993146"/>
            </a:xfrm>
            <a:prstGeom prst="rect">
              <a:avLst/>
            </a:prstGeom>
            <a:noFill/>
            <a:ln>
              <a:noFill/>
            </a:ln>
          </p:spPr>
        </p:pic>
        <p:sp>
          <p:nvSpPr>
            <p:cNvPr id="70" name="Google Shape;70;p15"/>
            <p:cNvSpPr txBox="1"/>
            <p:nvPr/>
          </p:nvSpPr>
          <p:spPr>
            <a:xfrm>
              <a:off x="1077332" y="3397419"/>
              <a:ext cx="2743200"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ja" sz="1800" b="0" i="0" u="none" strike="noStrike" cap="none">
                  <a:solidFill>
                    <a:srgbClr val="000000"/>
                  </a:solidFill>
                  <a:latin typeface="Arial"/>
                  <a:ea typeface="Arial"/>
                  <a:cs typeface="Arial"/>
                  <a:sym typeface="Arial"/>
                </a:rPr>
                <a:t>山野　智寛</a:t>
              </a:r>
              <a:endParaRPr sz="1800" b="0" i="0" u="none" strike="noStrike" cap="none">
                <a:solidFill>
                  <a:srgbClr val="000000"/>
                </a:solidFill>
                <a:latin typeface="Arial"/>
                <a:ea typeface="Arial"/>
                <a:cs typeface="Arial"/>
                <a:sym typeface="Arial"/>
              </a:endParaRPr>
            </a:p>
          </p:txBody>
        </p:sp>
        <p:sp>
          <p:nvSpPr>
            <p:cNvPr id="71" name="Google Shape;71;p15"/>
            <p:cNvSpPr txBox="1"/>
            <p:nvPr/>
          </p:nvSpPr>
          <p:spPr>
            <a:xfrm>
              <a:off x="1593498" y="3766751"/>
              <a:ext cx="170752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ja" sz="1200" b="0" i="0" u="none" strike="noStrike" cap="none">
                  <a:solidFill>
                    <a:srgbClr val="000000"/>
                  </a:solidFill>
                  <a:latin typeface="Arial"/>
                  <a:ea typeface="Arial"/>
                  <a:cs typeface="Arial"/>
                  <a:sym typeface="Arial"/>
                </a:rPr>
                <a:t>Yamano Tomohiro</a:t>
              </a:r>
              <a:endParaRPr sz="1200" b="0" i="0" u="none" strike="noStrike" cap="none">
                <a:solidFill>
                  <a:srgbClr val="000000"/>
                </a:solidFill>
                <a:latin typeface="Arial"/>
                <a:ea typeface="Arial"/>
                <a:cs typeface="Arial"/>
                <a:sym typeface="Arial"/>
              </a:endParaRPr>
            </a:p>
          </p:txBody>
        </p:sp>
      </p:grpSp>
      <p:sp>
        <p:nvSpPr>
          <p:cNvPr id="10" name="Google Shape;61;p14">
            <a:extLst>
              <a:ext uri="{FF2B5EF4-FFF2-40B4-BE49-F238E27FC236}">
                <a16:creationId xmlns:a16="http://schemas.microsoft.com/office/drawing/2014/main" id="{3B7A3F0F-7F49-DD4C-8931-9A1BFB051268}"/>
              </a:ext>
            </a:extLst>
          </p:cNvPr>
          <p:cNvSpPr txBox="1">
            <a:spLocks/>
          </p:cNvSpPr>
          <p:nvPr/>
        </p:nvSpPr>
        <p:spPr>
          <a:xfrm>
            <a:off x="7972746" y="4928097"/>
            <a:ext cx="1235483" cy="21540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r>
              <a:rPr lang="ja-JP" altLang="en-US" sz="800">
                <a:solidFill>
                  <a:schemeClr val="bg2">
                    <a:lumMod val="75000"/>
                  </a:schemeClr>
                </a:solidFill>
              </a:rPr>
              <a:t>原作者：山野智寛</a:t>
            </a:r>
            <a:endParaRPr lang="ja-JP" altLang="en-US" sz="800" dirty="0">
              <a:solidFill>
                <a:schemeClr val="bg2">
                  <a:lumMod val="75000"/>
                </a:schemeClr>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990"/>
              <a:buFont typeface="Arial"/>
              <a:buNone/>
            </a:pPr>
            <a:r>
              <a:rPr lang="ja" sz="2400"/>
              <a:t>オンプレミスとクラウドの違い</a:t>
            </a:r>
            <a:endParaRPr sz="2400"/>
          </a:p>
          <a:p>
            <a:pPr marL="0" lvl="0" indent="0" algn="l" rtl="0">
              <a:lnSpc>
                <a:spcPct val="100000"/>
              </a:lnSpc>
              <a:spcBef>
                <a:spcPts val="0"/>
              </a:spcBef>
              <a:spcAft>
                <a:spcPts val="0"/>
              </a:spcAft>
              <a:buSzPts val="990"/>
              <a:buNone/>
            </a:pPr>
            <a:endParaRPr sz="2400"/>
          </a:p>
        </p:txBody>
      </p:sp>
      <p:sp>
        <p:nvSpPr>
          <p:cNvPr id="477" name="Google Shape;477;p49"/>
          <p:cNvSpPr txBox="1">
            <a:spLocks noGrp="1"/>
          </p:cNvSpPr>
          <p:nvPr>
            <p:ph type="body" idx="1"/>
          </p:nvPr>
        </p:nvSpPr>
        <p:spPr>
          <a:xfrm>
            <a:off x="311700" y="2571750"/>
            <a:ext cx="3999900" cy="2044500"/>
          </a:xfrm>
          <a:prstGeom prst="rect">
            <a:avLst/>
          </a:prstGeom>
          <a:noFill/>
          <a:ln>
            <a:noFill/>
          </a:ln>
        </p:spPr>
        <p:txBody>
          <a:bodyPr spcFirstLastPara="1" wrap="square" lIns="91425" tIns="91425" rIns="91425" bIns="91425" anchor="t" anchorCtr="0">
            <a:normAutofit lnSpcReduction="10000"/>
          </a:bodyPr>
          <a:lstStyle/>
          <a:p>
            <a:pPr marL="285750" lvl="0" indent="-285750" algn="l" rtl="0">
              <a:lnSpc>
                <a:spcPct val="115000"/>
              </a:lnSpc>
              <a:spcBef>
                <a:spcPts val="0"/>
              </a:spcBef>
              <a:spcAft>
                <a:spcPts val="0"/>
              </a:spcAft>
              <a:buSzPts val="1400"/>
              <a:buChar char="●"/>
            </a:pPr>
            <a:r>
              <a:rPr lang="ja"/>
              <a:t>初期費用が高く、運用費用は固定制。</a:t>
            </a:r>
            <a:endParaRPr/>
          </a:p>
          <a:p>
            <a:pPr marL="285750" lvl="0" indent="-285750" algn="l" rtl="0">
              <a:lnSpc>
                <a:spcPct val="115000"/>
              </a:lnSpc>
              <a:spcBef>
                <a:spcPts val="1200"/>
              </a:spcBef>
              <a:spcAft>
                <a:spcPts val="0"/>
              </a:spcAft>
              <a:buSzPts val="1400"/>
              <a:buChar char="●"/>
            </a:pPr>
            <a:r>
              <a:rPr lang="ja"/>
              <a:t>カスタマイズや増強、連携が自由であるが、ハードウェアなどを自社で用意する必要がある。</a:t>
            </a:r>
            <a:endParaRPr/>
          </a:p>
          <a:p>
            <a:pPr marL="285750" lvl="0" indent="-285750" algn="l" rtl="0">
              <a:lnSpc>
                <a:spcPct val="115000"/>
              </a:lnSpc>
              <a:spcBef>
                <a:spcPts val="1200"/>
              </a:spcBef>
              <a:spcAft>
                <a:spcPts val="1200"/>
              </a:spcAft>
              <a:buSzPts val="1400"/>
              <a:buChar char="●"/>
            </a:pPr>
            <a:r>
              <a:rPr lang="ja"/>
              <a:t>VPNなど自社のネットワークシステムを利用するためセキュリティの安全性が高い。</a:t>
            </a:r>
            <a:endParaRPr/>
          </a:p>
        </p:txBody>
      </p:sp>
      <p:sp>
        <p:nvSpPr>
          <p:cNvPr id="478" name="Google Shape;478;p49"/>
          <p:cNvSpPr txBox="1">
            <a:spLocks noGrp="1"/>
          </p:cNvSpPr>
          <p:nvPr>
            <p:ph type="body" idx="2"/>
          </p:nvPr>
        </p:nvSpPr>
        <p:spPr>
          <a:xfrm>
            <a:off x="4832399" y="2538192"/>
            <a:ext cx="3999900" cy="2358300"/>
          </a:xfrm>
          <a:prstGeom prst="rect">
            <a:avLst/>
          </a:prstGeom>
          <a:noFill/>
          <a:ln>
            <a:noFill/>
          </a:ln>
        </p:spPr>
        <p:txBody>
          <a:bodyPr spcFirstLastPara="1" wrap="square" lIns="91425" tIns="91425" rIns="91425" bIns="91425" anchor="t" anchorCtr="0">
            <a:noAutofit/>
          </a:bodyPr>
          <a:lstStyle/>
          <a:p>
            <a:pPr marL="285750" lvl="0" indent="-285750" algn="l" rtl="0">
              <a:lnSpc>
                <a:spcPct val="115000"/>
              </a:lnSpc>
              <a:spcBef>
                <a:spcPts val="0"/>
              </a:spcBef>
              <a:spcAft>
                <a:spcPts val="0"/>
              </a:spcAft>
              <a:buSzPts val="1400"/>
              <a:buChar char="●"/>
            </a:pPr>
            <a:r>
              <a:rPr lang="ja" dirty="0"/>
              <a:t>初期費用が低く、運用費用は変動制。</a:t>
            </a:r>
            <a:endParaRPr dirty="0"/>
          </a:p>
          <a:p>
            <a:pPr marL="285750" lvl="0" indent="-285750" algn="l" rtl="0">
              <a:lnSpc>
                <a:spcPct val="115000"/>
              </a:lnSpc>
              <a:spcBef>
                <a:spcPts val="1200"/>
              </a:spcBef>
              <a:spcAft>
                <a:spcPts val="0"/>
              </a:spcAft>
              <a:buSzPts val="1400"/>
              <a:buChar char="●"/>
            </a:pPr>
            <a:r>
              <a:rPr lang="ja" dirty="0"/>
              <a:t>サービス提供範囲の中からしかカスタマイズできないが、ハードウェアを用意する必要がない。</a:t>
            </a:r>
            <a:endParaRPr dirty="0"/>
          </a:p>
          <a:p>
            <a:pPr marL="285750" lvl="0" indent="-285750" algn="l" rtl="0">
              <a:lnSpc>
                <a:spcPct val="115000"/>
              </a:lnSpc>
              <a:spcBef>
                <a:spcPts val="1200"/>
              </a:spcBef>
              <a:spcAft>
                <a:spcPts val="0"/>
              </a:spcAft>
              <a:buSzPts val="1400"/>
              <a:buChar char="●"/>
            </a:pPr>
            <a:r>
              <a:rPr lang="ja" dirty="0"/>
              <a:t>導入が簡単で、すぐに利用できる。</a:t>
            </a:r>
            <a:endParaRPr dirty="0"/>
          </a:p>
          <a:p>
            <a:pPr marL="285750" lvl="0" indent="-285750" algn="l" rtl="0">
              <a:lnSpc>
                <a:spcPct val="115000"/>
              </a:lnSpc>
              <a:spcBef>
                <a:spcPts val="1200"/>
              </a:spcBef>
              <a:spcAft>
                <a:spcPts val="0"/>
              </a:spcAft>
              <a:buSzPts val="1400"/>
              <a:buChar char="●"/>
            </a:pPr>
            <a:r>
              <a:rPr lang="ja" dirty="0"/>
              <a:t>ハードウェアに依存しない高い拡張性を持つ。</a:t>
            </a:r>
            <a:endParaRPr dirty="0"/>
          </a:p>
        </p:txBody>
      </p:sp>
      <p:pic>
        <p:nvPicPr>
          <p:cNvPr id="479" name="Google Shape;479;p49"/>
          <p:cNvPicPr preferRelativeResize="0"/>
          <p:nvPr/>
        </p:nvPicPr>
        <p:blipFill rotWithShape="1">
          <a:blip r:embed="rId3">
            <a:alphaModFix/>
          </a:blip>
          <a:srcRect l="15096" t="10394" r="15173" b="9024"/>
          <a:stretch/>
        </p:blipFill>
        <p:spPr>
          <a:xfrm>
            <a:off x="1891425" y="1313881"/>
            <a:ext cx="840450" cy="971250"/>
          </a:xfrm>
          <a:prstGeom prst="rect">
            <a:avLst/>
          </a:prstGeom>
          <a:noFill/>
          <a:ln>
            <a:noFill/>
          </a:ln>
        </p:spPr>
      </p:pic>
      <p:pic>
        <p:nvPicPr>
          <p:cNvPr id="480" name="Google Shape;480;p49"/>
          <p:cNvPicPr preferRelativeResize="0"/>
          <p:nvPr/>
        </p:nvPicPr>
        <p:blipFill rotWithShape="1">
          <a:blip r:embed="rId4">
            <a:alphaModFix/>
          </a:blip>
          <a:srcRect l="11175" t="21957" r="10785" b="22748"/>
          <a:stretch/>
        </p:blipFill>
        <p:spPr>
          <a:xfrm>
            <a:off x="6278800" y="1407294"/>
            <a:ext cx="1107100" cy="784425"/>
          </a:xfrm>
          <a:prstGeom prst="rect">
            <a:avLst/>
          </a:prstGeom>
          <a:noFill/>
          <a:ln>
            <a:noFill/>
          </a:ln>
        </p:spPr>
      </p:pic>
      <p:sp>
        <p:nvSpPr>
          <p:cNvPr id="7" name="Google Shape;61;p14">
            <a:extLst>
              <a:ext uri="{FF2B5EF4-FFF2-40B4-BE49-F238E27FC236}">
                <a16:creationId xmlns:a16="http://schemas.microsoft.com/office/drawing/2014/main" id="{FDE6F4EE-36FA-3642-B5BB-65B197D91EA4}"/>
              </a:ext>
            </a:extLst>
          </p:cNvPr>
          <p:cNvSpPr txBox="1">
            <a:spLocks/>
          </p:cNvSpPr>
          <p:nvPr/>
        </p:nvSpPr>
        <p:spPr>
          <a:xfrm>
            <a:off x="7972746" y="4928097"/>
            <a:ext cx="1235483" cy="21540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r>
              <a:rPr lang="ja-JP" altLang="en-US" sz="800">
                <a:solidFill>
                  <a:schemeClr val="bg2">
                    <a:lumMod val="75000"/>
                  </a:schemeClr>
                </a:solidFill>
              </a:rPr>
              <a:t>原作者：山野智寛</a:t>
            </a:r>
            <a:endParaRPr lang="ja-JP" altLang="en-US" sz="800" dirty="0">
              <a:solidFill>
                <a:schemeClr val="bg2">
                  <a:lumMod val="75000"/>
                </a:schemeClr>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50"/>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3600"/>
              <a:buNone/>
            </a:pPr>
            <a:r>
              <a:rPr lang="ja"/>
              <a:t>代表的なクラウドプラットフォーム</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ja" sz="2400"/>
              <a:t>代表的なクラウドプラットフォームの紹介</a:t>
            </a:r>
            <a:endParaRPr sz="2400"/>
          </a:p>
        </p:txBody>
      </p:sp>
      <p:sp>
        <p:nvSpPr>
          <p:cNvPr id="492" name="Google Shape;492;p51"/>
          <p:cNvSpPr txBox="1">
            <a:spLocks noGrp="1"/>
          </p:cNvSpPr>
          <p:nvPr>
            <p:ph type="body" idx="1"/>
          </p:nvPr>
        </p:nvSpPr>
        <p:spPr>
          <a:xfrm>
            <a:off x="3479150" y="1257395"/>
            <a:ext cx="5353200" cy="963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200"/>
              </a:spcAft>
              <a:buSzPts val="1800"/>
              <a:buNone/>
            </a:pPr>
            <a:r>
              <a:rPr lang="ja" sz="1200"/>
              <a:t>Amazon Web Services（アマゾン ウェブ サービス、略称：AWS）とは、Amazonにより提供されているクラウドコンピューティングサービスである。Web Servicesと称しているが、Web Servicesに限らない多種多様なインフラストラクチャーサービスを提供している。</a:t>
            </a:r>
            <a:endParaRPr sz="1200"/>
          </a:p>
        </p:txBody>
      </p:sp>
      <p:pic>
        <p:nvPicPr>
          <p:cNvPr id="493" name="Google Shape;493;p51"/>
          <p:cNvPicPr preferRelativeResize="0"/>
          <p:nvPr/>
        </p:nvPicPr>
        <p:blipFill rotWithShape="1">
          <a:blip r:embed="rId3">
            <a:alphaModFix/>
          </a:blip>
          <a:srcRect/>
          <a:stretch/>
        </p:blipFill>
        <p:spPr>
          <a:xfrm>
            <a:off x="406675" y="2203849"/>
            <a:ext cx="2274150" cy="1516099"/>
          </a:xfrm>
          <a:prstGeom prst="rect">
            <a:avLst/>
          </a:prstGeom>
          <a:noFill/>
          <a:ln>
            <a:noFill/>
          </a:ln>
        </p:spPr>
      </p:pic>
      <p:pic>
        <p:nvPicPr>
          <p:cNvPr id="494" name="Google Shape;494;p51"/>
          <p:cNvPicPr preferRelativeResize="0"/>
          <p:nvPr/>
        </p:nvPicPr>
        <p:blipFill rotWithShape="1">
          <a:blip r:embed="rId4">
            <a:alphaModFix/>
          </a:blip>
          <a:srcRect/>
          <a:stretch/>
        </p:blipFill>
        <p:spPr>
          <a:xfrm>
            <a:off x="270325" y="3528214"/>
            <a:ext cx="2546850" cy="1432625"/>
          </a:xfrm>
          <a:prstGeom prst="rect">
            <a:avLst/>
          </a:prstGeom>
          <a:noFill/>
          <a:ln>
            <a:noFill/>
          </a:ln>
        </p:spPr>
      </p:pic>
      <p:pic>
        <p:nvPicPr>
          <p:cNvPr id="495" name="Google Shape;495;p51"/>
          <p:cNvPicPr preferRelativeResize="0"/>
          <p:nvPr/>
        </p:nvPicPr>
        <p:blipFill rotWithShape="1">
          <a:blip r:embed="rId5">
            <a:alphaModFix/>
          </a:blip>
          <a:srcRect/>
          <a:stretch/>
        </p:blipFill>
        <p:spPr>
          <a:xfrm>
            <a:off x="895575" y="1340550"/>
            <a:ext cx="1296351" cy="775625"/>
          </a:xfrm>
          <a:prstGeom prst="rect">
            <a:avLst/>
          </a:prstGeom>
          <a:noFill/>
          <a:ln>
            <a:noFill/>
          </a:ln>
        </p:spPr>
      </p:pic>
      <p:sp>
        <p:nvSpPr>
          <p:cNvPr id="496" name="Google Shape;496;p51"/>
          <p:cNvSpPr txBox="1">
            <a:spLocks noGrp="1"/>
          </p:cNvSpPr>
          <p:nvPr>
            <p:ph type="body" idx="1"/>
          </p:nvPr>
        </p:nvSpPr>
        <p:spPr>
          <a:xfrm>
            <a:off x="3479150" y="3762726"/>
            <a:ext cx="5353200" cy="963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200"/>
              </a:spcAft>
              <a:buSzPts val="1800"/>
              <a:buNone/>
            </a:pPr>
            <a:r>
              <a:rPr lang="ja" sz="1200"/>
              <a:t>Google Cloud Platformとは、Googleが提供しているクラウドコンピューティングサービスである。Google 検索やYouTubeなどのエンドユーザー向けのサービスでも、同じインフラストラクチャーが利用されている。</a:t>
            </a:r>
            <a:endParaRPr sz="1200"/>
          </a:p>
        </p:txBody>
      </p:sp>
      <p:sp>
        <p:nvSpPr>
          <p:cNvPr id="497" name="Google Shape;497;p51"/>
          <p:cNvSpPr txBox="1">
            <a:spLocks noGrp="1"/>
          </p:cNvSpPr>
          <p:nvPr>
            <p:ph type="body" idx="1"/>
          </p:nvPr>
        </p:nvSpPr>
        <p:spPr>
          <a:xfrm>
            <a:off x="3479100" y="2510060"/>
            <a:ext cx="5353200" cy="963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200"/>
              </a:spcAft>
              <a:buSzPts val="1800"/>
              <a:buNone/>
            </a:pPr>
            <a:r>
              <a:rPr lang="ja" sz="1200"/>
              <a:t>Microsoft Azure（略称：Azure）は、マイクロソフトの管理するデータセンターを通して提供されるクラウドコンピューティングサービスである。 Windows ベース（ Windows Server 等 ）の IT インフラを構築した企業にとって非常に互換性が高い。</a:t>
            </a:r>
            <a:endParaRPr sz="1200"/>
          </a:p>
        </p:txBody>
      </p:sp>
      <p:sp>
        <p:nvSpPr>
          <p:cNvPr id="9" name="Google Shape;61;p14">
            <a:extLst>
              <a:ext uri="{FF2B5EF4-FFF2-40B4-BE49-F238E27FC236}">
                <a16:creationId xmlns:a16="http://schemas.microsoft.com/office/drawing/2014/main" id="{1F5F19FE-75F8-2F48-B829-8D5596601523}"/>
              </a:ext>
            </a:extLst>
          </p:cNvPr>
          <p:cNvSpPr txBox="1">
            <a:spLocks/>
          </p:cNvSpPr>
          <p:nvPr/>
        </p:nvSpPr>
        <p:spPr>
          <a:xfrm>
            <a:off x="7972746" y="4928097"/>
            <a:ext cx="1235483" cy="21540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r>
              <a:rPr lang="ja-JP" altLang="en-US" sz="800">
                <a:solidFill>
                  <a:schemeClr val="bg2">
                    <a:lumMod val="75000"/>
                  </a:schemeClr>
                </a:solidFill>
              </a:rPr>
              <a:t>原作者：山野智寛</a:t>
            </a:r>
            <a:endParaRPr lang="ja-JP" altLang="en-US" sz="800" dirty="0">
              <a:solidFill>
                <a:schemeClr val="bg2">
                  <a:lumMod val="75000"/>
                </a:schemeClr>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502"/>
        <p:cNvGrpSpPr/>
        <p:nvPr/>
      </p:nvGrpSpPr>
      <p:grpSpPr>
        <a:xfrm>
          <a:off x="0" y="0"/>
          <a:ext cx="0" cy="0"/>
          <a:chOff x="0" y="0"/>
          <a:chExt cx="0" cy="0"/>
        </a:xfrm>
      </p:grpSpPr>
      <p:sp>
        <p:nvSpPr>
          <p:cNvPr id="503" name="Google Shape;503;p52"/>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ja" sz="4400"/>
              <a:t>仮想化技術②</a:t>
            </a:r>
            <a:endParaRPr sz="44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5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990"/>
              <a:buFont typeface="Arial"/>
              <a:buNone/>
            </a:pPr>
            <a:r>
              <a:rPr lang="ja" sz="2400"/>
              <a:t>コンテナ(コンテナ型仮想化技術)とは</a:t>
            </a:r>
            <a:endParaRPr sz="2400"/>
          </a:p>
          <a:p>
            <a:pPr marL="0" lvl="0" indent="0" algn="l" rtl="0">
              <a:lnSpc>
                <a:spcPct val="100000"/>
              </a:lnSpc>
              <a:spcBef>
                <a:spcPts val="0"/>
              </a:spcBef>
              <a:spcAft>
                <a:spcPts val="0"/>
              </a:spcAft>
              <a:buSzPts val="990"/>
              <a:buNone/>
            </a:pPr>
            <a:endParaRPr sz="2400"/>
          </a:p>
        </p:txBody>
      </p:sp>
      <p:sp>
        <p:nvSpPr>
          <p:cNvPr id="542" name="Google Shape;542;p55"/>
          <p:cNvSpPr txBox="1"/>
          <p:nvPr/>
        </p:nvSpPr>
        <p:spPr>
          <a:xfrm>
            <a:off x="0" y="4835754"/>
            <a:ext cx="5004900" cy="30774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ja" sz="800" b="0" i="0" u="none" strike="noStrike" cap="none">
                <a:solidFill>
                  <a:srgbClr val="000000"/>
                </a:solidFill>
                <a:latin typeface="Arial"/>
                <a:ea typeface="Arial"/>
                <a:cs typeface="Arial"/>
                <a:sym typeface="Arial"/>
              </a:rPr>
              <a:t>https://www.slideshare.net/KoheiTokunaga/ss-122754942</a:t>
            </a:r>
            <a:endParaRPr sz="800" b="0" i="0" u="none" strike="noStrike" cap="none">
              <a:solidFill>
                <a:srgbClr val="000000"/>
              </a:solidFill>
              <a:latin typeface="Arial"/>
              <a:ea typeface="Arial"/>
              <a:cs typeface="Arial"/>
              <a:sym typeface="Arial"/>
            </a:endParaRPr>
          </a:p>
        </p:txBody>
      </p:sp>
      <p:sp>
        <p:nvSpPr>
          <p:cNvPr id="543" name="Google Shape;543;p55"/>
          <p:cNvSpPr txBox="1">
            <a:spLocks noGrp="1"/>
          </p:cNvSpPr>
          <p:nvPr>
            <p:ph type="body" idx="1"/>
          </p:nvPr>
        </p:nvSpPr>
        <p:spPr>
          <a:xfrm>
            <a:off x="311700" y="1532479"/>
            <a:ext cx="8520600" cy="2296571"/>
          </a:xfrm>
          <a:prstGeom prst="rect">
            <a:avLst/>
          </a:prstGeom>
          <a:noFill/>
          <a:ln>
            <a:noFill/>
          </a:ln>
        </p:spPr>
        <p:txBody>
          <a:bodyPr spcFirstLastPara="1" wrap="square" lIns="91425" tIns="91425" rIns="91425" bIns="91425" anchor="t" anchorCtr="0">
            <a:noAutofit/>
          </a:bodyPr>
          <a:lstStyle/>
          <a:p>
            <a:pPr marL="457200" lvl="0" indent="-332105" algn="l" rtl="0">
              <a:lnSpc>
                <a:spcPct val="130000"/>
              </a:lnSpc>
              <a:spcBef>
                <a:spcPts val="0"/>
              </a:spcBef>
              <a:spcAft>
                <a:spcPts val="0"/>
              </a:spcAft>
              <a:buClr>
                <a:srgbClr val="151515"/>
              </a:buClr>
              <a:buSzPts val="1630"/>
              <a:buChar char="●"/>
            </a:pPr>
            <a:r>
              <a:rPr lang="ja" sz="1629">
                <a:solidFill>
                  <a:srgbClr val="3F3F3F"/>
                </a:solidFill>
              </a:rPr>
              <a:t>仮想環境下でホストOSとは独立した別の計算環境を走らせるためのソフトウェア</a:t>
            </a:r>
            <a:endParaRPr sz="1629">
              <a:solidFill>
                <a:srgbClr val="3F3F3F"/>
              </a:solidFill>
            </a:endParaRPr>
          </a:p>
          <a:p>
            <a:pPr marL="457200" lvl="0" indent="-332105" algn="l" rtl="0">
              <a:lnSpc>
                <a:spcPct val="130000"/>
              </a:lnSpc>
              <a:spcBef>
                <a:spcPts val="0"/>
              </a:spcBef>
              <a:spcAft>
                <a:spcPts val="0"/>
              </a:spcAft>
              <a:buClr>
                <a:srgbClr val="151515"/>
              </a:buClr>
              <a:buSzPts val="1630"/>
              <a:buChar char="●"/>
            </a:pPr>
            <a:r>
              <a:rPr lang="ja" sz="1629">
                <a:solidFill>
                  <a:srgbClr val="3F3F3F"/>
                </a:solidFill>
              </a:rPr>
              <a:t>コードとその依存関係をすべてパッケージ化したソフトウェアの標準的な単位(Docker)</a:t>
            </a:r>
            <a:endParaRPr/>
          </a:p>
          <a:p>
            <a:pPr marL="125095" lvl="0" indent="0" algn="l" rtl="0">
              <a:lnSpc>
                <a:spcPct val="130000"/>
              </a:lnSpc>
              <a:spcBef>
                <a:spcPts val="0"/>
              </a:spcBef>
              <a:spcAft>
                <a:spcPts val="0"/>
              </a:spcAft>
              <a:buClr>
                <a:srgbClr val="151515"/>
              </a:buClr>
              <a:buSzPts val="1630"/>
              <a:buNone/>
            </a:pPr>
            <a:endParaRPr sz="1629">
              <a:solidFill>
                <a:srgbClr val="3F3F3F"/>
              </a:solidFill>
              <a:highlight>
                <a:srgbClr val="FFFFFF"/>
              </a:highlight>
            </a:endParaRPr>
          </a:p>
          <a:p>
            <a:pPr marL="0" lvl="0" indent="0" algn="l" rtl="0">
              <a:lnSpc>
                <a:spcPct val="130000"/>
              </a:lnSpc>
              <a:spcBef>
                <a:spcPts val="1200"/>
              </a:spcBef>
              <a:spcAft>
                <a:spcPts val="0"/>
              </a:spcAft>
              <a:buSzPts val="1800"/>
              <a:buNone/>
            </a:pPr>
            <a:r>
              <a:rPr lang="ja" sz="1629">
                <a:solidFill>
                  <a:srgbClr val="3F3F3F"/>
                </a:solidFill>
                <a:highlight>
                  <a:srgbClr val="FFFFFF"/>
                </a:highlight>
              </a:rPr>
              <a:t>※コンテナは仮想化技術の一形態であるが、ホストOS型/ハイパーバイザー型仮想化技術よりも商業的実現が遅かったため、それらと比較して説明される事が多い。</a:t>
            </a:r>
            <a:endParaRPr sz="1629">
              <a:solidFill>
                <a:srgbClr val="3F3F3F"/>
              </a:solidFill>
              <a:highlight>
                <a:srgbClr val="FFFFFF"/>
              </a:highlight>
            </a:endParaRPr>
          </a:p>
        </p:txBody>
      </p:sp>
      <p:sp>
        <p:nvSpPr>
          <p:cNvPr id="5" name="Google Shape;61;p14">
            <a:extLst>
              <a:ext uri="{FF2B5EF4-FFF2-40B4-BE49-F238E27FC236}">
                <a16:creationId xmlns:a16="http://schemas.microsoft.com/office/drawing/2014/main" id="{BA6E2ECA-4BA1-8241-A3F9-A4FDE62D7342}"/>
              </a:ext>
            </a:extLst>
          </p:cNvPr>
          <p:cNvSpPr txBox="1">
            <a:spLocks/>
          </p:cNvSpPr>
          <p:nvPr/>
        </p:nvSpPr>
        <p:spPr>
          <a:xfrm>
            <a:off x="7972746" y="4928097"/>
            <a:ext cx="1235483" cy="21540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r>
              <a:rPr lang="ja-JP" altLang="en-US" sz="800">
                <a:solidFill>
                  <a:schemeClr val="bg2">
                    <a:lumMod val="75000"/>
                  </a:schemeClr>
                </a:solidFill>
              </a:rPr>
              <a:t>原作者：山野智寛</a:t>
            </a:r>
            <a:endParaRPr lang="ja-JP" altLang="en-US" sz="800" dirty="0">
              <a:solidFill>
                <a:schemeClr val="bg2">
                  <a:lumMod val="75000"/>
                </a:schemeClr>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5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ja" sz="2400"/>
              <a:t>コンテナの利点</a:t>
            </a:r>
            <a:endParaRPr sz="2400"/>
          </a:p>
        </p:txBody>
      </p:sp>
      <p:sp>
        <p:nvSpPr>
          <p:cNvPr id="550" name="Google Shape;550;p56"/>
          <p:cNvSpPr txBox="1"/>
          <p:nvPr/>
        </p:nvSpPr>
        <p:spPr>
          <a:xfrm>
            <a:off x="0" y="4845969"/>
            <a:ext cx="4303800" cy="30774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ja" sz="800" b="0" i="0" u="none" strike="noStrike" cap="none" dirty="0">
                <a:solidFill>
                  <a:srgbClr val="000000"/>
                </a:solidFill>
                <a:latin typeface="Arial"/>
                <a:ea typeface="Arial"/>
                <a:cs typeface="Arial"/>
                <a:sym typeface="Arial"/>
              </a:rPr>
              <a:t>https://www.docker.com/resources/what-container</a:t>
            </a:r>
            <a:endParaRPr sz="800" b="0" i="0" u="none" strike="noStrike" cap="none" dirty="0">
              <a:solidFill>
                <a:srgbClr val="000000"/>
              </a:solidFill>
              <a:latin typeface="Arial"/>
              <a:ea typeface="Arial"/>
              <a:cs typeface="Arial"/>
              <a:sym typeface="Arial"/>
            </a:endParaRPr>
          </a:p>
        </p:txBody>
      </p:sp>
      <p:pic>
        <p:nvPicPr>
          <p:cNvPr id="551" name="Google Shape;551;p56" descr="グラフ, ツリーマップ図&#10;&#10;自動的に生成された説明"/>
          <p:cNvPicPr preferRelativeResize="0"/>
          <p:nvPr/>
        </p:nvPicPr>
        <p:blipFill rotWithShape="1">
          <a:blip r:embed="rId3">
            <a:alphaModFix/>
          </a:blip>
          <a:srcRect/>
          <a:stretch/>
        </p:blipFill>
        <p:spPr>
          <a:xfrm>
            <a:off x="959431" y="1046439"/>
            <a:ext cx="2952710" cy="2373544"/>
          </a:xfrm>
          <a:prstGeom prst="rect">
            <a:avLst/>
          </a:prstGeom>
          <a:noFill/>
          <a:ln>
            <a:noFill/>
          </a:ln>
        </p:spPr>
      </p:pic>
      <p:pic>
        <p:nvPicPr>
          <p:cNvPr id="552" name="Google Shape;552;p56" descr="タイムライン が含まれている画像&#10;&#10;自動的に生成された説明"/>
          <p:cNvPicPr preferRelativeResize="0"/>
          <p:nvPr/>
        </p:nvPicPr>
        <p:blipFill rotWithShape="1">
          <a:blip r:embed="rId4">
            <a:alphaModFix/>
          </a:blip>
          <a:srcRect/>
          <a:stretch/>
        </p:blipFill>
        <p:spPr>
          <a:xfrm>
            <a:off x="5382776" y="1046439"/>
            <a:ext cx="2608146" cy="2271450"/>
          </a:xfrm>
          <a:prstGeom prst="rect">
            <a:avLst/>
          </a:prstGeom>
          <a:noFill/>
          <a:ln>
            <a:noFill/>
          </a:ln>
        </p:spPr>
      </p:pic>
      <p:sp>
        <p:nvSpPr>
          <p:cNvPr id="553" name="Google Shape;553;p56"/>
          <p:cNvSpPr txBox="1"/>
          <p:nvPr/>
        </p:nvSpPr>
        <p:spPr>
          <a:xfrm>
            <a:off x="4214576" y="2002393"/>
            <a:ext cx="714847" cy="677078"/>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ja" sz="3200" b="0" i="0" u="none" strike="noStrike" cap="none">
                <a:solidFill>
                  <a:schemeClr val="dk1"/>
                </a:solidFill>
                <a:latin typeface="Impact"/>
                <a:ea typeface="Impact"/>
                <a:cs typeface="Impact"/>
                <a:sym typeface="Impact"/>
              </a:rPr>
              <a:t>VS</a:t>
            </a:r>
            <a:endParaRPr sz="3200" b="0" i="0" u="none" strike="noStrike" cap="none">
              <a:solidFill>
                <a:schemeClr val="dk1"/>
              </a:solidFill>
              <a:latin typeface="Impact"/>
              <a:ea typeface="Impact"/>
              <a:cs typeface="Impact"/>
              <a:sym typeface="Impact"/>
            </a:endParaRPr>
          </a:p>
        </p:txBody>
      </p:sp>
      <p:sp>
        <p:nvSpPr>
          <p:cNvPr id="554" name="Google Shape;554;p56"/>
          <p:cNvSpPr txBox="1"/>
          <p:nvPr/>
        </p:nvSpPr>
        <p:spPr>
          <a:xfrm>
            <a:off x="536894" y="3574324"/>
            <a:ext cx="8128933" cy="11695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ja" sz="1400" b="0" i="0" u="none" strike="noStrike" cap="none" dirty="0">
                <a:solidFill>
                  <a:srgbClr val="3F3F3F"/>
                </a:solidFill>
                <a:latin typeface="Arial"/>
                <a:ea typeface="Arial"/>
                <a:cs typeface="Arial"/>
                <a:sym typeface="Arial"/>
              </a:rPr>
              <a:t>VM はその内部に独自のゲストOSと、関連するバイナリ、ライブラリ、アプリケーションを含める必要があるため、大量のシステムリソースとオーバーヘッドを消費するのに対し、</a:t>
            </a:r>
            <a:endParaRPr sz="1400" b="0" i="0" u="none" strike="noStrike" cap="none" dirty="0">
              <a:solidFill>
                <a:srgbClr val="3F3F3F"/>
              </a:solidFill>
              <a:latin typeface="Arial"/>
              <a:ea typeface="Arial"/>
              <a:cs typeface="Arial"/>
              <a:sym typeface="Arial"/>
            </a:endParaRPr>
          </a:p>
          <a:p>
            <a:pPr marL="0" marR="0" lvl="0" indent="0" algn="l" rtl="0">
              <a:lnSpc>
                <a:spcPct val="100000"/>
              </a:lnSpc>
              <a:spcBef>
                <a:spcPts val="0"/>
              </a:spcBef>
              <a:spcAft>
                <a:spcPts val="0"/>
              </a:spcAft>
              <a:buNone/>
            </a:pPr>
            <a:r>
              <a:rPr lang="ja" sz="1400" b="0" i="0" u="none" strike="noStrike" cap="none" dirty="0">
                <a:solidFill>
                  <a:srgbClr val="3F3F3F"/>
                </a:solidFill>
                <a:latin typeface="Arial"/>
                <a:ea typeface="Arial"/>
                <a:cs typeface="Arial"/>
                <a:sym typeface="Arial"/>
              </a:rPr>
              <a:t>コンテナはその実行環境との間で同じOSを共有するため、VMに比べて占有スペースが少なく、</a:t>
            </a:r>
            <a:endParaRPr sz="1400" b="0" i="0" u="none" strike="noStrike" cap="none" dirty="0">
              <a:solidFill>
                <a:srgbClr val="3F3F3F"/>
              </a:solidFill>
              <a:latin typeface="Arial"/>
              <a:ea typeface="Arial"/>
              <a:cs typeface="Arial"/>
              <a:sym typeface="Arial"/>
            </a:endParaRPr>
          </a:p>
          <a:p>
            <a:pPr marL="0" marR="0" lvl="0" indent="0" algn="l" rtl="0">
              <a:lnSpc>
                <a:spcPct val="100000"/>
              </a:lnSpc>
              <a:spcBef>
                <a:spcPts val="0"/>
              </a:spcBef>
              <a:spcAft>
                <a:spcPts val="0"/>
              </a:spcAft>
              <a:buNone/>
            </a:pPr>
            <a:r>
              <a:rPr lang="ja" sz="1400" b="0" i="0" u="none" strike="noStrike" cap="none" dirty="0">
                <a:solidFill>
                  <a:srgbClr val="3F3F3F"/>
                </a:solidFill>
                <a:latin typeface="Arial"/>
                <a:ea typeface="Arial"/>
                <a:cs typeface="Arial"/>
                <a:sym typeface="Arial"/>
              </a:rPr>
              <a:t>より多くのアプリケーションを扱うことができる。</a:t>
            </a:r>
            <a:endParaRPr lang="en-US" altLang="ja" sz="1400" b="0" i="0" u="none" strike="noStrike" cap="none" dirty="0">
              <a:solidFill>
                <a:srgbClr val="3F3F3F"/>
              </a:solidFill>
              <a:latin typeface="Arial"/>
              <a:ea typeface="Arial"/>
              <a:cs typeface="Arial"/>
              <a:sym typeface="Arial"/>
            </a:endParaRPr>
          </a:p>
          <a:p>
            <a:pPr marL="0" marR="0" lvl="0" indent="0" algn="l" rtl="0">
              <a:lnSpc>
                <a:spcPct val="100000"/>
              </a:lnSpc>
              <a:spcBef>
                <a:spcPts val="0"/>
              </a:spcBef>
              <a:spcAft>
                <a:spcPts val="0"/>
              </a:spcAft>
              <a:buNone/>
            </a:pPr>
            <a:r>
              <a:rPr lang="ja-JP" altLang="en-US" b="1">
                <a:solidFill>
                  <a:srgbClr val="3F3F3F"/>
                </a:solidFill>
              </a:rPr>
              <a:t>何より、チーム開発での開発環境設定において莫大なコスト削減を実現する。</a:t>
            </a:r>
            <a:endParaRPr sz="1400" b="1" i="0" u="none" strike="noStrike" cap="none" dirty="0">
              <a:solidFill>
                <a:srgbClr val="3F3F3F"/>
              </a:solidFill>
              <a:latin typeface="Arial"/>
              <a:ea typeface="Arial"/>
              <a:cs typeface="Arial"/>
              <a:sym typeface="Arial"/>
            </a:endParaRPr>
          </a:p>
        </p:txBody>
      </p:sp>
      <p:sp>
        <p:nvSpPr>
          <p:cNvPr id="8" name="Google Shape;61;p14">
            <a:extLst>
              <a:ext uri="{FF2B5EF4-FFF2-40B4-BE49-F238E27FC236}">
                <a16:creationId xmlns:a16="http://schemas.microsoft.com/office/drawing/2014/main" id="{172B41D3-9605-4948-8CD2-DE075D4E38F8}"/>
              </a:ext>
            </a:extLst>
          </p:cNvPr>
          <p:cNvSpPr txBox="1">
            <a:spLocks/>
          </p:cNvSpPr>
          <p:nvPr/>
        </p:nvSpPr>
        <p:spPr>
          <a:xfrm>
            <a:off x="7972746" y="4928097"/>
            <a:ext cx="1235483" cy="21540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r>
              <a:rPr lang="ja-JP" altLang="en-US" sz="800">
                <a:solidFill>
                  <a:schemeClr val="bg2">
                    <a:lumMod val="75000"/>
                  </a:schemeClr>
                </a:solidFill>
              </a:rPr>
              <a:t>原作者：山野智寛</a:t>
            </a:r>
            <a:endParaRPr lang="ja-JP" altLang="en-US" sz="800" dirty="0">
              <a:solidFill>
                <a:schemeClr val="bg2">
                  <a:lumMod val="75000"/>
                </a:schemeClr>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4"/>
          <p:cNvSpPr txBox="1"/>
          <p:nvPr/>
        </p:nvSpPr>
        <p:spPr>
          <a:xfrm>
            <a:off x="311700" y="445025"/>
            <a:ext cx="4260300" cy="5727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2800"/>
              <a:buFont typeface="Arial"/>
              <a:buNone/>
            </a:pPr>
            <a:r>
              <a:rPr lang="ja" sz="2400" b="0" i="0" u="none" strike="noStrike" cap="none">
                <a:solidFill>
                  <a:schemeClr val="dk1"/>
                </a:solidFill>
                <a:latin typeface="Arial"/>
                <a:ea typeface="Arial"/>
                <a:cs typeface="Arial"/>
                <a:sym typeface="Arial"/>
              </a:rPr>
              <a:t>VM仮想化とコンテナ</a:t>
            </a:r>
            <a:endParaRPr sz="2400" b="0" i="0" u="none" strike="noStrike" cap="none">
              <a:solidFill>
                <a:schemeClr val="dk1"/>
              </a:solidFill>
              <a:latin typeface="Arial"/>
              <a:ea typeface="Arial"/>
              <a:cs typeface="Arial"/>
              <a:sym typeface="Arial"/>
            </a:endParaRPr>
          </a:p>
        </p:txBody>
      </p:sp>
      <p:sp>
        <p:nvSpPr>
          <p:cNvPr id="522" name="Google Shape;522;p54"/>
          <p:cNvSpPr txBox="1"/>
          <p:nvPr/>
        </p:nvSpPr>
        <p:spPr>
          <a:xfrm>
            <a:off x="4891393" y="2099465"/>
            <a:ext cx="6669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ja" sz="3600" b="0" i="0" u="none" strike="noStrike" cap="none" dirty="0">
                <a:solidFill>
                  <a:schemeClr val="tx1"/>
                </a:solidFill>
                <a:latin typeface="Impact"/>
                <a:ea typeface="Impact"/>
                <a:cs typeface="Impact"/>
                <a:sym typeface="Impact"/>
              </a:rPr>
              <a:t>VS</a:t>
            </a:r>
            <a:endParaRPr sz="3600" b="0" i="0" u="none" strike="noStrike" cap="none" dirty="0">
              <a:solidFill>
                <a:schemeClr val="tx1"/>
              </a:solidFill>
              <a:latin typeface="Impact"/>
              <a:ea typeface="Impact"/>
              <a:cs typeface="Impact"/>
              <a:sym typeface="Impact"/>
            </a:endParaRPr>
          </a:p>
        </p:txBody>
      </p:sp>
      <p:sp>
        <p:nvSpPr>
          <p:cNvPr id="525" name="Google Shape;525;p54"/>
          <p:cNvSpPr/>
          <p:nvPr/>
        </p:nvSpPr>
        <p:spPr>
          <a:xfrm>
            <a:off x="769658" y="1233095"/>
            <a:ext cx="3525685" cy="2414076"/>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highlight>
                <a:srgbClr val="C0C0C0"/>
              </a:highlight>
              <a:latin typeface="Arial"/>
              <a:ea typeface="Arial"/>
              <a:cs typeface="Arial"/>
              <a:sym typeface="Arial"/>
            </a:endParaRPr>
          </a:p>
        </p:txBody>
      </p:sp>
      <p:sp>
        <p:nvSpPr>
          <p:cNvPr id="526" name="Google Shape;526;p54"/>
          <p:cNvSpPr txBox="1"/>
          <p:nvPr/>
        </p:nvSpPr>
        <p:spPr>
          <a:xfrm>
            <a:off x="1484092" y="1203969"/>
            <a:ext cx="2096816" cy="46163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ja" sz="1800" b="1" i="0" u="none" strike="noStrike" cap="none" dirty="0">
                <a:solidFill>
                  <a:schemeClr val="dk1"/>
                </a:solidFill>
                <a:latin typeface="Arial"/>
                <a:ea typeface="Arial"/>
                <a:cs typeface="Arial"/>
                <a:sym typeface="Arial"/>
              </a:rPr>
              <a:t>VM仮想化</a:t>
            </a:r>
            <a:endParaRPr sz="1800" b="1" i="0" u="none" strike="noStrike" cap="none" dirty="0">
              <a:solidFill>
                <a:schemeClr val="dk1"/>
              </a:solidFill>
              <a:latin typeface="Arial"/>
              <a:ea typeface="Arial"/>
              <a:cs typeface="Arial"/>
              <a:sym typeface="Arial"/>
            </a:endParaRPr>
          </a:p>
        </p:txBody>
      </p:sp>
      <p:sp>
        <p:nvSpPr>
          <p:cNvPr id="527" name="Google Shape;527;p54"/>
          <p:cNvSpPr txBox="1">
            <a:spLocks noChangeAspect="1"/>
          </p:cNvSpPr>
          <p:nvPr/>
        </p:nvSpPr>
        <p:spPr>
          <a:xfrm>
            <a:off x="6080830" y="1265529"/>
            <a:ext cx="1353655"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ja" sz="1600" b="1" i="0" u="none" strike="noStrike" cap="none" dirty="0">
                <a:solidFill>
                  <a:srgbClr val="000000"/>
                </a:solidFill>
                <a:latin typeface="Arial"/>
                <a:ea typeface="Arial"/>
                <a:cs typeface="Arial"/>
                <a:sym typeface="Arial"/>
              </a:rPr>
              <a:t>コンテナ</a:t>
            </a:r>
            <a:endParaRPr sz="1600" dirty="0"/>
          </a:p>
        </p:txBody>
      </p:sp>
      <p:pic>
        <p:nvPicPr>
          <p:cNvPr id="528" name="Google Shape;528;p54"/>
          <p:cNvPicPr preferRelativeResize="0"/>
          <p:nvPr/>
        </p:nvPicPr>
        <p:blipFill rotWithShape="1">
          <a:blip r:embed="rId3">
            <a:alphaModFix/>
          </a:blip>
          <a:srcRect/>
          <a:stretch/>
        </p:blipFill>
        <p:spPr>
          <a:xfrm>
            <a:off x="1067772" y="2004106"/>
            <a:ext cx="1319454" cy="1486626"/>
          </a:xfrm>
          <a:prstGeom prst="rect">
            <a:avLst/>
          </a:prstGeom>
          <a:noFill/>
          <a:ln>
            <a:noFill/>
          </a:ln>
        </p:spPr>
      </p:pic>
      <p:pic>
        <p:nvPicPr>
          <p:cNvPr id="529" name="Google Shape;529;p54"/>
          <p:cNvPicPr preferRelativeResize="0">
            <a:picLocks noChangeAspect="1"/>
          </p:cNvPicPr>
          <p:nvPr/>
        </p:nvPicPr>
        <p:blipFill rotWithShape="1">
          <a:blip r:embed="rId4">
            <a:alphaModFix/>
          </a:blip>
          <a:srcRect b="80725"/>
          <a:stretch/>
        </p:blipFill>
        <p:spPr>
          <a:xfrm>
            <a:off x="2694542" y="2216915"/>
            <a:ext cx="1299549" cy="252000"/>
          </a:xfrm>
          <a:prstGeom prst="rect">
            <a:avLst/>
          </a:prstGeom>
          <a:noFill/>
          <a:ln>
            <a:noFill/>
          </a:ln>
        </p:spPr>
      </p:pic>
      <p:grpSp>
        <p:nvGrpSpPr>
          <p:cNvPr id="530" name="Google Shape;530;p54"/>
          <p:cNvGrpSpPr/>
          <p:nvPr/>
        </p:nvGrpSpPr>
        <p:grpSpPr>
          <a:xfrm>
            <a:off x="903725" y="3962867"/>
            <a:ext cx="3257550" cy="1000274"/>
            <a:chOff x="565870" y="3914658"/>
            <a:chExt cx="3257550" cy="1000274"/>
          </a:xfrm>
        </p:grpSpPr>
        <p:sp>
          <p:nvSpPr>
            <p:cNvPr id="531" name="Google Shape;531;p54"/>
            <p:cNvSpPr txBox="1"/>
            <p:nvPr/>
          </p:nvSpPr>
          <p:spPr>
            <a:xfrm>
              <a:off x="682400" y="4130027"/>
              <a:ext cx="146065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ja" sz="1000" b="0" i="0" u="none" strike="noStrike" cap="none">
                  <a:solidFill>
                    <a:srgbClr val="595959"/>
                  </a:solidFill>
                  <a:latin typeface="Arial"/>
                  <a:ea typeface="Arial"/>
                  <a:cs typeface="Arial"/>
                  <a:sym typeface="Arial"/>
                </a:rPr>
                <a:t>VM: Virtual Machine</a:t>
              </a:r>
              <a:endParaRPr/>
            </a:p>
            <a:p>
              <a:pPr marL="0" marR="0" lvl="0" indent="0" algn="l" rtl="0">
                <a:lnSpc>
                  <a:spcPct val="100000"/>
                </a:lnSpc>
                <a:spcBef>
                  <a:spcPts val="0"/>
                </a:spcBef>
                <a:spcAft>
                  <a:spcPts val="0"/>
                </a:spcAft>
                <a:buNone/>
              </a:pPr>
              <a:r>
                <a:rPr lang="ja" sz="1000" b="0" i="0" u="none" strike="noStrike" cap="none">
                  <a:solidFill>
                    <a:srgbClr val="595959"/>
                  </a:solidFill>
                  <a:latin typeface="Arial"/>
                  <a:ea typeface="Arial"/>
                  <a:cs typeface="Arial"/>
                  <a:sym typeface="Arial"/>
                </a:rPr>
                <a:t>Co: Container</a:t>
              </a:r>
              <a:endParaRPr/>
            </a:p>
            <a:p>
              <a:pPr marL="0" marR="0" lvl="0" indent="0" algn="l" rtl="0">
                <a:lnSpc>
                  <a:spcPct val="100000"/>
                </a:lnSpc>
                <a:spcBef>
                  <a:spcPts val="0"/>
                </a:spcBef>
                <a:spcAft>
                  <a:spcPts val="0"/>
                </a:spcAft>
                <a:buNone/>
              </a:pPr>
              <a:r>
                <a:rPr lang="ja" sz="1000" b="0" i="0" u="none" strike="noStrike" cap="none">
                  <a:solidFill>
                    <a:srgbClr val="595959"/>
                  </a:solidFill>
                  <a:latin typeface="Arial"/>
                  <a:ea typeface="Arial"/>
                  <a:cs typeface="Arial"/>
                  <a:sym typeface="Arial"/>
                </a:rPr>
                <a:t>OS: Operating System</a:t>
              </a:r>
              <a:endParaRPr/>
            </a:p>
            <a:p>
              <a:pPr marL="0" marR="0" lvl="0" indent="0" algn="l" rtl="0">
                <a:lnSpc>
                  <a:spcPct val="100000"/>
                </a:lnSpc>
                <a:spcBef>
                  <a:spcPts val="0"/>
                </a:spcBef>
                <a:spcAft>
                  <a:spcPts val="0"/>
                </a:spcAft>
                <a:buNone/>
              </a:pPr>
              <a:r>
                <a:rPr lang="ja" sz="1000" b="0" i="0" u="none" strike="noStrike" cap="none">
                  <a:solidFill>
                    <a:srgbClr val="595959"/>
                  </a:solidFill>
                  <a:latin typeface="Arial"/>
                  <a:ea typeface="Arial"/>
                  <a:cs typeface="Arial"/>
                  <a:sym typeface="Arial"/>
                </a:rPr>
                <a:t>HW: HardWare</a:t>
              </a:r>
              <a:endParaRPr sz="1000" b="0" i="0" u="none" strike="noStrike" cap="none">
                <a:solidFill>
                  <a:srgbClr val="595959"/>
                </a:solidFill>
                <a:latin typeface="Arial"/>
                <a:ea typeface="Arial"/>
                <a:cs typeface="Arial"/>
                <a:sym typeface="Arial"/>
              </a:endParaRPr>
            </a:p>
          </p:txBody>
        </p:sp>
        <p:pic>
          <p:nvPicPr>
            <p:cNvPr id="532" name="Google Shape;532;p54"/>
            <p:cNvPicPr preferRelativeResize="0"/>
            <p:nvPr/>
          </p:nvPicPr>
          <p:blipFill rotWithShape="1">
            <a:blip r:embed="rId5">
              <a:alphaModFix/>
            </a:blip>
            <a:srcRect/>
            <a:stretch/>
          </p:blipFill>
          <p:spPr>
            <a:xfrm>
              <a:off x="2515142" y="4130027"/>
              <a:ext cx="1086574" cy="757309"/>
            </a:xfrm>
            <a:prstGeom prst="rect">
              <a:avLst/>
            </a:prstGeom>
            <a:noFill/>
            <a:ln>
              <a:noFill/>
            </a:ln>
          </p:spPr>
        </p:pic>
        <p:sp>
          <p:nvSpPr>
            <p:cNvPr id="533" name="Google Shape;533;p54"/>
            <p:cNvSpPr txBox="1"/>
            <p:nvPr/>
          </p:nvSpPr>
          <p:spPr>
            <a:xfrm>
              <a:off x="565870" y="3914658"/>
              <a:ext cx="3257550" cy="1000274"/>
            </a:xfrm>
            <a:prstGeom prst="rect">
              <a:avLst/>
            </a:prstGeom>
            <a:noFill/>
            <a:ln w="9525"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ja" sz="1100" b="0" i="0" u="none" strike="noStrike" cap="none">
                  <a:solidFill>
                    <a:srgbClr val="000000"/>
                  </a:solidFill>
                  <a:latin typeface="Arial"/>
                  <a:ea typeface="Arial"/>
                  <a:cs typeface="Arial"/>
                  <a:sym typeface="Arial"/>
                </a:rPr>
                <a:t>　</a:t>
              </a:r>
              <a:r>
                <a:rPr lang="ja" sz="1100" b="0" i="0" u="sng" strike="noStrike" cap="none">
                  <a:solidFill>
                    <a:srgbClr val="000000"/>
                  </a:solidFill>
                  <a:latin typeface="Arial"/>
                  <a:ea typeface="Arial"/>
                  <a:cs typeface="Arial"/>
                  <a:sym typeface="Arial"/>
                </a:rPr>
                <a:t>補足</a:t>
              </a:r>
              <a:endParaRPr sz="1100" b="0" i="0" u="sng"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p:txBody>
        </p:sp>
      </p:grpSp>
      <p:pic>
        <p:nvPicPr>
          <p:cNvPr id="535" name="Google Shape;535;p54"/>
          <p:cNvPicPr preferRelativeResize="0">
            <a:picLocks noChangeAspect="1"/>
          </p:cNvPicPr>
          <p:nvPr/>
        </p:nvPicPr>
        <p:blipFill>
          <a:blip r:embed="rId6">
            <a:alphaModFix/>
          </a:blip>
          <a:stretch>
            <a:fillRect/>
          </a:stretch>
        </p:blipFill>
        <p:spPr>
          <a:xfrm>
            <a:off x="2659398" y="2440133"/>
            <a:ext cx="1369838" cy="1105200"/>
          </a:xfrm>
          <a:prstGeom prst="rect">
            <a:avLst/>
          </a:prstGeom>
          <a:noFill/>
          <a:ln>
            <a:noFill/>
          </a:ln>
        </p:spPr>
      </p:pic>
      <p:pic>
        <p:nvPicPr>
          <p:cNvPr id="536" name="Google Shape;536;p54"/>
          <p:cNvPicPr preferRelativeResize="0">
            <a:picLocks noChangeAspect="1"/>
          </p:cNvPicPr>
          <p:nvPr/>
        </p:nvPicPr>
        <p:blipFill>
          <a:blip r:embed="rId7">
            <a:alphaModFix/>
          </a:blip>
          <a:stretch>
            <a:fillRect/>
          </a:stretch>
        </p:blipFill>
        <p:spPr>
          <a:xfrm>
            <a:off x="6019657" y="1829983"/>
            <a:ext cx="1476000" cy="1483533"/>
          </a:xfrm>
          <a:prstGeom prst="rect">
            <a:avLst/>
          </a:prstGeom>
          <a:noFill/>
          <a:ln>
            <a:noFill/>
          </a:ln>
        </p:spPr>
      </p:pic>
      <p:sp>
        <p:nvSpPr>
          <p:cNvPr id="15" name="Google Shape;61;p14">
            <a:extLst>
              <a:ext uri="{FF2B5EF4-FFF2-40B4-BE49-F238E27FC236}">
                <a16:creationId xmlns:a16="http://schemas.microsoft.com/office/drawing/2014/main" id="{1341133B-1646-6C48-8BC7-89174E157AE6}"/>
              </a:ext>
            </a:extLst>
          </p:cNvPr>
          <p:cNvSpPr txBox="1">
            <a:spLocks/>
          </p:cNvSpPr>
          <p:nvPr/>
        </p:nvSpPr>
        <p:spPr>
          <a:xfrm>
            <a:off x="7972746" y="4928097"/>
            <a:ext cx="1235483" cy="21540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r>
              <a:rPr lang="ja-JP" altLang="en-US" sz="800">
                <a:solidFill>
                  <a:schemeClr val="bg2">
                    <a:lumMod val="75000"/>
                  </a:schemeClr>
                </a:solidFill>
              </a:rPr>
              <a:t>原作者：山野智寛</a:t>
            </a:r>
            <a:endParaRPr lang="ja-JP" altLang="en-US" sz="800" dirty="0">
              <a:solidFill>
                <a:schemeClr val="bg2">
                  <a:lumMod val="75000"/>
                </a:schemeClr>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5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ja" dirty="0"/>
              <a:t>Dockerとは</a:t>
            </a:r>
            <a:endParaRPr dirty="0"/>
          </a:p>
        </p:txBody>
      </p:sp>
      <p:sp>
        <p:nvSpPr>
          <p:cNvPr id="561" name="Google Shape;561;p57"/>
          <p:cNvSpPr txBox="1"/>
          <p:nvPr/>
        </p:nvSpPr>
        <p:spPr>
          <a:xfrm>
            <a:off x="0" y="4835754"/>
            <a:ext cx="5004900" cy="30774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ja" sz="800" b="0" i="0" u="none" strike="noStrike" cap="none">
                <a:solidFill>
                  <a:srgbClr val="000000"/>
                </a:solidFill>
                <a:latin typeface="Arial"/>
                <a:ea typeface="Arial"/>
                <a:cs typeface="Arial"/>
                <a:sym typeface="Arial"/>
              </a:rPr>
              <a:t>https://www.slideshare.net/KoheiTokunaga/ss-122754942</a:t>
            </a:r>
            <a:endParaRPr sz="800" b="0" i="0" u="none" strike="noStrike" cap="none">
              <a:solidFill>
                <a:srgbClr val="000000"/>
              </a:solidFill>
              <a:latin typeface="Arial"/>
              <a:ea typeface="Arial"/>
              <a:cs typeface="Arial"/>
              <a:sym typeface="Arial"/>
            </a:endParaRPr>
          </a:p>
        </p:txBody>
      </p:sp>
      <p:pic>
        <p:nvPicPr>
          <p:cNvPr id="562" name="Google Shape;562;p57" descr="Using docker to run cucumber tests in parallel | kim hirokuni"/>
          <p:cNvPicPr preferRelativeResize="0"/>
          <p:nvPr/>
        </p:nvPicPr>
        <p:blipFill rotWithShape="1">
          <a:blip r:embed="rId3">
            <a:alphaModFix/>
          </a:blip>
          <a:srcRect/>
          <a:stretch/>
        </p:blipFill>
        <p:spPr>
          <a:xfrm>
            <a:off x="1022217" y="1732087"/>
            <a:ext cx="2333529" cy="1930995"/>
          </a:xfrm>
          <a:prstGeom prst="rect">
            <a:avLst/>
          </a:prstGeom>
          <a:noFill/>
          <a:ln>
            <a:noFill/>
          </a:ln>
        </p:spPr>
      </p:pic>
      <p:sp>
        <p:nvSpPr>
          <p:cNvPr id="563" name="Google Shape;563;p57"/>
          <p:cNvSpPr txBox="1"/>
          <p:nvPr/>
        </p:nvSpPr>
        <p:spPr>
          <a:xfrm>
            <a:off x="3949940" y="1732087"/>
            <a:ext cx="4823637" cy="203132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a:buChar char="•"/>
            </a:pPr>
            <a:r>
              <a:rPr lang="ja" sz="1800" b="0" i="0" u="none" strike="noStrike" cap="none">
                <a:solidFill>
                  <a:srgbClr val="3F3F3F"/>
                </a:solidFill>
                <a:latin typeface="Arial"/>
                <a:ea typeface="Arial"/>
                <a:cs typeface="Arial"/>
                <a:sym typeface="Arial"/>
              </a:rPr>
              <a:t>2013年にdotCloud社(現Docker社)よりリリース</a:t>
            </a:r>
            <a:endParaRPr sz="1800" b="0" i="0" u="none" strike="noStrike" cap="none">
              <a:solidFill>
                <a:srgbClr val="3F3F3F"/>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ja" sz="1800" b="0" i="0" u="none" strike="noStrike" cap="none">
                <a:solidFill>
                  <a:srgbClr val="3F3F3F"/>
                </a:solidFill>
                <a:latin typeface="Arial"/>
                <a:ea typeface="Arial"/>
                <a:cs typeface="Arial"/>
                <a:sym typeface="Arial"/>
              </a:rPr>
              <a:t>コンテナ技術の普及と標準化に貢献</a:t>
            </a:r>
            <a:endParaRPr sz="1800" b="0" i="0" u="none" strike="noStrike" cap="none">
              <a:solidFill>
                <a:srgbClr val="3F3F3F"/>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ja" sz="1800" b="0" i="0" u="none" strike="noStrike" cap="none">
                <a:solidFill>
                  <a:srgbClr val="3F3F3F"/>
                </a:solidFill>
                <a:latin typeface="Arial"/>
                <a:ea typeface="Arial"/>
                <a:cs typeface="Arial"/>
                <a:sym typeface="Arial"/>
              </a:rPr>
              <a:t>コンテナを新たなソフトウェア提供単位として確立</a:t>
            </a:r>
            <a:endParaRPr sz="1800" b="0" i="0" u="none" strike="noStrike" cap="none">
              <a:solidFill>
                <a:srgbClr val="3F3F3F"/>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ja" sz="1800" b="0" i="0" u="none" strike="noStrike" cap="none">
                <a:solidFill>
                  <a:srgbClr val="3F3F3F"/>
                </a:solidFill>
                <a:latin typeface="Arial"/>
                <a:ea typeface="Arial"/>
                <a:cs typeface="Arial"/>
                <a:sym typeface="Arial"/>
              </a:rPr>
              <a:t>様々なOSで対応</a:t>
            </a:r>
            <a:endParaRPr sz="1800" b="0" i="0" u="none" strike="noStrike" cap="none">
              <a:solidFill>
                <a:srgbClr val="3F3F3F"/>
              </a:solidFill>
              <a:latin typeface="Arial"/>
              <a:ea typeface="Arial"/>
              <a:cs typeface="Arial"/>
              <a:sym typeface="Arial"/>
            </a:endParaRPr>
          </a:p>
          <a:p>
            <a:pPr marL="285750" marR="0" lvl="0" indent="-171450" algn="l"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Arial"/>
              <a:ea typeface="Arial"/>
              <a:cs typeface="Arial"/>
              <a:sym typeface="Arial"/>
            </a:endParaRPr>
          </a:p>
        </p:txBody>
      </p:sp>
      <p:sp>
        <p:nvSpPr>
          <p:cNvPr id="6" name="Google Shape;61;p14">
            <a:extLst>
              <a:ext uri="{FF2B5EF4-FFF2-40B4-BE49-F238E27FC236}">
                <a16:creationId xmlns:a16="http://schemas.microsoft.com/office/drawing/2014/main" id="{C346EEB9-38A8-3E42-9A34-F16DA8A2B268}"/>
              </a:ext>
            </a:extLst>
          </p:cNvPr>
          <p:cNvSpPr txBox="1">
            <a:spLocks/>
          </p:cNvSpPr>
          <p:nvPr/>
        </p:nvSpPr>
        <p:spPr>
          <a:xfrm>
            <a:off x="7972746" y="4928097"/>
            <a:ext cx="1235483" cy="21540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r>
              <a:rPr lang="ja-JP" altLang="en-US" sz="800">
                <a:solidFill>
                  <a:schemeClr val="bg2">
                    <a:lumMod val="75000"/>
                  </a:schemeClr>
                </a:solidFill>
              </a:rPr>
              <a:t>原作者：山野智寛</a:t>
            </a:r>
            <a:endParaRPr lang="ja-JP" altLang="en-US" sz="800" dirty="0">
              <a:solidFill>
                <a:schemeClr val="bg2">
                  <a:lumMod val="75000"/>
                </a:schemeClr>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79" name="Google Shape;579;p58"/>
          <p:cNvSpPr txBox="1"/>
          <p:nvPr/>
        </p:nvSpPr>
        <p:spPr>
          <a:xfrm>
            <a:off x="311700" y="4152550"/>
            <a:ext cx="860579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ja" sz="1400" b="0" i="0" u="none" strike="noStrike" cap="none" dirty="0">
                <a:solidFill>
                  <a:srgbClr val="3F3F3F"/>
                </a:solidFill>
                <a:latin typeface="Arial"/>
                <a:ea typeface="Arial"/>
                <a:cs typeface="Arial"/>
                <a:sym typeface="Arial"/>
              </a:rPr>
              <a:t>コンテナはDocker Imageから作られ、コンテナからDocker Imageを作ることも可能。</a:t>
            </a:r>
            <a:endParaRPr sz="1400" b="0" i="0" u="none" strike="noStrike" cap="none" dirty="0">
              <a:solidFill>
                <a:srgbClr val="3F3F3F"/>
              </a:solidFill>
              <a:latin typeface="Arial"/>
              <a:ea typeface="Arial"/>
              <a:cs typeface="Arial"/>
              <a:sym typeface="Arial"/>
            </a:endParaRPr>
          </a:p>
          <a:p>
            <a:pPr marL="0" marR="0" lvl="0" indent="0" algn="l" rtl="0">
              <a:lnSpc>
                <a:spcPct val="100000"/>
              </a:lnSpc>
              <a:spcBef>
                <a:spcPts val="0"/>
              </a:spcBef>
              <a:spcAft>
                <a:spcPts val="0"/>
              </a:spcAft>
              <a:buNone/>
            </a:pPr>
            <a:r>
              <a:rPr lang="ja" sz="1400" b="0" i="0" u="none" strike="noStrike" cap="none" dirty="0">
                <a:solidFill>
                  <a:srgbClr val="3F3F3F"/>
                </a:solidFill>
                <a:latin typeface="Arial"/>
                <a:ea typeface="Arial"/>
                <a:cs typeface="Arial"/>
                <a:sym typeface="Arial"/>
              </a:rPr>
              <a:t>DockerfileはDocker Imageの設計図であり、どんなDocker Imageにするか、テキストベースで記述する。</a:t>
            </a:r>
            <a:endParaRPr dirty="0"/>
          </a:p>
        </p:txBody>
      </p:sp>
      <p:sp>
        <p:nvSpPr>
          <p:cNvPr id="580" name="Google Shape;580;p58"/>
          <p:cNvSpPr txBox="1"/>
          <p:nvPr/>
        </p:nvSpPr>
        <p:spPr>
          <a:xfrm>
            <a:off x="0" y="4914622"/>
            <a:ext cx="3452069"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ja" sz="800" b="0" i="0" u="none" strike="noStrike" cap="none">
                <a:solidFill>
                  <a:srgbClr val="000000"/>
                </a:solidFill>
                <a:latin typeface="Arial"/>
                <a:ea typeface="Arial"/>
                <a:cs typeface="Arial"/>
                <a:sym typeface="Arial"/>
              </a:rPr>
              <a:t>https://www.udemy.com/course/aidocker/</a:t>
            </a:r>
            <a:endParaRPr sz="800" b="0" i="0" u="none" strike="noStrike" cap="none">
              <a:solidFill>
                <a:srgbClr val="000000"/>
              </a:solidFill>
              <a:latin typeface="Arial"/>
              <a:ea typeface="Arial"/>
              <a:cs typeface="Arial"/>
              <a:sym typeface="Arial"/>
            </a:endParaRPr>
          </a:p>
        </p:txBody>
      </p:sp>
      <p:sp>
        <p:nvSpPr>
          <p:cNvPr id="18" name="Google Shape;560;p57">
            <a:extLst>
              <a:ext uri="{FF2B5EF4-FFF2-40B4-BE49-F238E27FC236}">
                <a16:creationId xmlns:a16="http://schemas.microsoft.com/office/drawing/2014/main" id="{CB64DF1D-7D08-7C43-8B18-F1F829A9CF7F}"/>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SzPct val="111111"/>
            </a:pPr>
            <a:r>
              <a:rPr lang="ja" altLang="ja-JP" dirty="0"/>
              <a:t>Dockerfile/DockerImage</a:t>
            </a:r>
            <a:endParaRPr lang="ja-JP" altLang="en-US" dirty="0"/>
          </a:p>
        </p:txBody>
      </p:sp>
      <p:pic>
        <p:nvPicPr>
          <p:cNvPr id="3" name="図 2" descr="ダイアグラム&#10;&#10;自動的に生成された説明">
            <a:extLst>
              <a:ext uri="{FF2B5EF4-FFF2-40B4-BE49-F238E27FC236}">
                <a16:creationId xmlns:a16="http://schemas.microsoft.com/office/drawing/2014/main" id="{CA460EB9-164B-7043-82FD-9A78ABC01A52}"/>
              </a:ext>
            </a:extLst>
          </p:cNvPr>
          <p:cNvPicPr>
            <a:picLocks noChangeAspect="1"/>
          </p:cNvPicPr>
          <p:nvPr/>
        </p:nvPicPr>
        <p:blipFill>
          <a:blip r:embed="rId3"/>
          <a:stretch>
            <a:fillRect/>
          </a:stretch>
        </p:blipFill>
        <p:spPr>
          <a:xfrm>
            <a:off x="991110" y="1017725"/>
            <a:ext cx="7161780" cy="2936845"/>
          </a:xfrm>
          <a:prstGeom prst="rect">
            <a:avLst/>
          </a:prstGeom>
        </p:spPr>
      </p:pic>
      <p:sp>
        <p:nvSpPr>
          <p:cNvPr id="6" name="Google Shape;61;p14">
            <a:extLst>
              <a:ext uri="{FF2B5EF4-FFF2-40B4-BE49-F238E27FC236}">
                <a16:creationId xmlns:a16="http://schemas.microsoft.com/office/drawing/2014/main" id="{F4260FBC-46BB-F34D-879A-04366C4BA8A8}"/>
              </a:ext>
            </a:extLst>
          </p:cNvPr>
          <p:cNvSpPr txBox="1">
            <a:spLocks/>
          </p:cNvSpPr>
          <p:nvPr/>
        </p:nvSpPr>
        <p:spPr>
          <a:xfrm>
            <a:off x="7972746" y="4928097"/>
            <a:ext cx="1235483" cy="21540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r>
              <a:rPr lang="ja-JP" altLang="en-US" sz="800">
                <a:solidFill>
                  <a:schemeClr val="bg2">
                    <a:lumMod val="75000"/>
                  </a:schemeClr>
                </a:solidFill>
              </a:rPr>
              <a:t>原作者：山野智寛</a:t>
            </a:r>
            <a:endParaRPr lang="ja-JP" altLang="en-US" sz="800" dirty="0">
              <a:solidFill>
                <a:schemeClr val="bg2">
                  <a:lumMod val="75000"/>
                </a:schemeClr>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588"/>
        <p:cNvGrpSpPr/>
        <p:nvPr/>
      </p:nvGrpSpPr>
      <p:grpSpPr>
        <a:xfrm>
          <a:off x="0" y="0"/>
          <a:ext cx="0" cy="0"/>
          <a:chOff x="0" y="0"/>
          <a:chExt cx="0" cy="0"/>
        </a:xfrm>
      </p:grpSpPr>
      <p:sp>
        <p:nvSpPr>
          <p:cNvPr id="589" name="Google Shape;589;p5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ja" sz="4400"/>
              <a:t>AWS EC2を触ってみる</a:t>
            </a:r>
            <a:endParaRPr sz="4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0" y="2150850"/>
            <a:ext cx="91440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ct val="111111"/>
              <a:buNone/>
            </a:pPr>
            <a:r>
              <a:rPr lang="ja" sz="3200" dirty="0"/>
              <a:t>実社会で行われている機械学習プロジェクト</a:t>
            </a:r>
            <a:br>
              <a:rPr lang="en-US" altLang="ja" sz="3200" dirty="0"/>
            </a:br>
            <a:r>
              <a:rPr lang="en-US" altLang="ja" sz="3200" dirty="0"/>
              <a:t>〜</a:t>
            </a:r>
            <a:r>
              <a:rPr lang="ja-JP" altLang="en-US" sz="3200"/>
              <a:t>なぜインフラを学ぶのか</a:t>
            </a:r>
            <a:r>
              <a:rPr lang="en-US" altLang="ja-JP" sz="3200" dirty="0"/>
              <a:t>〜</a:t>
            </a:r>
            <a:endParaRPr sz="32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60"/>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p>
            <a:pPr marL="457200" lvl="0" indent="-457200" algn="ctr" rtl="0">
              <a:lnSpc>
                <a:spcPct val="100000"/>
              </a:lnSpc>
              <a:spcBef>
                <a:spcPts val="0"/>
              </a:spcBef>
              <a:spcAft>
                <a:spcPts val="0"/>
              </a:spcAft>
              <a:buSzPts val="3600"/>
              <a:buAutoNum type="arabicPeriod"/>
            </a:pPr>
            <a:r>
              <a:rPr lang="ja"/>
              <a:t>AWSへログインしよう！</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
              <a:t>①AWS educateを開く</a:t>
            </a:r>
            <a:endParaRPr/>
          </a:p>
        </p:txBody>
      </p:sp>
      <p:sp>
        <p:nvSpPr>
          <p:cNvPr id="600" name="Google Shape;600;p61"/>
          <p:cNvSpPr txBox="1">
            <a:spLocks noGrp="1"/>
          </p:cNvSpPr>
          <p:nvPr>
            <p:ph type="body" idx="1"/>
          </p:nvPr>
        </p:nvSpPr>
        <p:spPr>
          <a:xfrm>
            <a:off x="5839325" y="1152475"/>
            <a:ext cx="29931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ja" sz="1600"/>
              <a:t>事前に教育機関発行のメールアドレスで登録・作成してもらった個人アカウントでAWS educateにアクセスし、Homeを開く。</a:t>
            </a:r>
            <a:endParaRPr sz="1600"/>
          </a:p>
        </p:txBody>
      </p:sp>
      <p:pic>
        <p:nvPicPr>
          <p:cNvPr id="601" name="Google Shape;601;p61"/>
          <p:cNvPicPr preferRelativeResize="0"/>
          <p:nvPr/>
        </p:nvPicPr>
        <p:blipFill>
          <a:blip r:embed="rId3">
            <a:alphaModFix/>
          </a:blip>
          <a:stretch>
            <a:fillRect/>
          </a:stretch>
        </p:blipFill>
        <p:spPr>
          <a:xfrm>
            <a:off x="311700" y="1152475"/>
            <a:ext cx="5466250" cy="3416400"/>
          </a:xfrm>
          <a:prstGeom prst="rect">
            <a:avLst/>
          </a:prstGeom>
          <a:noFill/>
          <a:ln>
            <a:noFill/>
          </a:ln>
        </p:spPr>
      </p:pic>
      <p:sp>
        <p:nvSpPr>
          <p:cNvPr id="602" name="Google Shape;602;p61"/>
          <p:cNvSpPr/>
          <p:nvPr/>
        </p:nvSpPr>
        <p:spPr>
          <a:xfrm>
            <a:off x="2642300" y="1260025"/>
            <a:ext cx="545400" cy="188100"/>
          </a:xfrm>
          <a:prstGeom prst="rect">
            <a:avLst/>
          </a:prstGeom>
          <a:noFill/>
          <a:ln w="28575" cap="flat" cmpd="sng">
            <a:solidFill>
              <a:srgbClr val="FA4A4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1;p14">
            <a:extLst>
              <a:ext uri="{FF2B5EF4-FFF2-40B4-BE49-F238E27FC236}">
                <a16:creationId xmlns:a16="http://schemas.microsoft.com/office/drawing/2014/main" id="{440181C3-5FA0-6C4B-97DE-81A2D6720612}"/>
              </a:ext>
            </a:extLst>
          </p:cNvPr>
          <p:cNvSpPr txBox="1">
            <a:spLocks/>
          </p:cNvSpPr>
          <p:nvPr/>
        </p:nvSpPr>
        <p:spPr>
          <a:xfrm>
            <a:off x="7972746" y="4928097"/>
            <a:ext cx="1235483" cy="21540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r>
              <a:rPr lang="ja-JP" altLang="en-US" sz="800">
                <a:solidFill>
                  <a:schemeClr val="bg2">
                    <a:lumMod val="75000"/>
                  </a:schemeClr>
                </a:solidFill>
              </a:rPr>
              <a:t>原作者：山野智寛</a:t>
            </a:r>
            <a:endParaRPr lang="ja-JP" altLang="en-US" sz="800" dirty="0">
              <a:solidFill>
                <a:schemeClr val="bg2">
                  <a:lumMod val="75000"/>
                </a:schemeClr>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
              <a:t>②MyClassroomsへ移動する。</a:t>
            </a:r>
            <a:endParaRPr/>
          </a:p>
        </p:txBody>
      </p:sp>
      <p:sp>
        <p:nvSpPr>
          <p:cNvPr id="608" name="Google Shape;608;p62"/>
          <p:cNvSpPr txBox="1">
            <a:spLocks noGrp="1"/>
          </p:cNvSpPr>
          <p:nvPr>
            <p:ph type="body" idx="1"/>
          </p:nvPr>
        </p:nvSpPr>
        <p:spPr>
          <a:xfrm>
            <a:off x="5858125" y="1152475"/>
            <a:ext cx="29742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ja" sz="1600"/>
              <a:t>Home画面の上部にあるMy ClassroomsタブからMyClassroomsへ移動する。</a:t>
            </a:r>
            <a:endParaRPr sz="1600"/>
          </a:p>
        </p:txBody>
      </p:sp>
      <p:pic>
        <p:nvPicPr>
          <p:cNvPr id="609" name="Google Shape;609;p62"/>
          <p:cNvPicPr preferRelativeResize="0"/>
          <p:nvPr/>
        </p:nvPicPr>
        <p:blipFill>
          <a:blip r:embed="rId3">
            <a:alphaModFix/>
          </a:blip>
          <a:stretch>
            <a:fillRect/>
          </a:stretch>
        </p:blipFill>
        <p:spPr>
          <a:xfrm>
            <a:off x="311700" y="1152475"/>
            <a:ext cx="5466250" cy="3416400"/>
          </a:xfrm>
          <a:prstGeom prst="rect">
            <a:avLst/>
          </a:prstGeom>
          <a:noFill/>
          <a:ln>
            <a:noFill/>
          </a:ln>
        </p:spPr>
      </p:pic>
      <p:sp>
        <p:nvSpPr>
          <p:cNvPr id="610" name="Google Shape;610;p62"/>
          <p:cNvSpPr/>
          <p:nvPr/>
        </p:nvSpPr>
        <p:spPr>
          <a:xfrm>
            <a:off x="3413325" y="1233500"/>
            <a:ext cx="432600" cy="148800"/>
          </a:xfrm>
          <a:prstGeom prst="rect">
            <a:avLst/>
          </a:prstGeom>
          <a:noFill/>
          <a:ln w="28575" cap="flat" cmpd="sng">
            <a:solidFill>
              <a:srgbClr val="FA4A4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1;p14">
            <a:extLst>
              <a:ext uri="{FF2B5EF4-FFF2-40B4-BE49-F238E27FC236}">
                <a16:creationId xmlns:a16="http://schemas.microsoft.com/office/drawing/2014/main" id="{0BC9319F-3DCD-F44A-B47D-9B006EB9B945}"/>
              </a:ext>
            </a:extLst>
          </p:cNvPr>
          <p:cNvSpPr txBox="1">
            <a:spLocks/>
          </p:cNvSpPr>
          <p:nvPr/>
        </p:nvSpPr>
        <p:spPr>
          <a:xfrm>
            <a:off x="7972746" y="4928097"/>
            <a:ext cx="1235483" cy="21540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r>
              <a:rPr lang="ja-JP" altLang="en-US" sz="800">
                <a:solidFill>
                  <a:schemeClr val="bg2">
                    <a:lumMod val="75000"/>
                  </a:schemeClr>
                </a:solidFill>
              </a:rPr>
              <a:t>原作者：山野智寛</a:t>
            </a:r>
            <a:endParaRPr lang="ja-JP" altLang="en-US" sz="800" dirty="0">
              <a:solidFill>
                <a:schemeClr val="bg2">
                  <a:lumMod val="75000"/>
                </a:schemeClr>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
              <a:t>③コホートを選択し、同意画面へ移動する。</a:t>
            </a:r>
            <a:endParaRPr/>
          </a:p>
        </p:txBody>
      </p:sp>
      <p:sp>
        <p:nvSpPr>
          <p:cNvPr id="616" name="Google Shape;616;p63"/>
          <p:cNvSpPr txBox="1">
            <a:spLocks noGrp="1"/>
          </p:cNvSpPr>
          <p:nvPr>
            <p:ph type="body" idx="1"/>
          </p:nvPr>
        </p:nvSpPr>
        <p:spPr>
          <a:xfrm>
            <a:off x="5841600" y="1152475"/>
            <a:ext cx="29907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ja" sz="1600"/>
              <a:t>コホートを選択して、</a:t>
            </a:r>
            <a:endParaRPr sz="1600"/>
          </a:p>
          <a:p>
            <a:pPr marL="0" lvl="0" indent="0" algn="l" rtl="0">
              <a:spcBef>
                <a:spcPts val="0"/>
              </a:spcBef>
              <a:spcAft>
                <a:spcPts val="0"/>
              </a:spcAft>
              <a:buNone/>
            </a:pPr>
            <a:r>
              <a:rPr lang="ja" sz="1600"/>
              <a:t>“Go to classrooms”を押す。すると、左図のような確認画面が出てくるので、”Continue”を押す。</a:t>
            </a:r>
            <a:endParaRPr sz="1600"/>
          </a:p>
        </p:txBody>
      </p:sp>
      <p:pic>
        <p:nvPicPr>
          <p:cNvPr id="617" name="Google Shape;617;p63"/>
          <p:cNvPicPr preferRelativeResize="0"/>
          <p:nvPr/>
        </p:nvPicPr>
        <p:blipFill rotWithShape="1">
          <a:blip r:embed="rId3">
            <a:alphaModFix/>
          </a:blip>
          <a:srcRect l="18077" r="18803" b="16569"/>
          <a:stretch/>
        </p:blipFill>
        <p:spPr>
          <a:xfrm>
            <a:off x="652475" y="1152475"/>
            <a:ext cx="4627425" cy="3822525"/>
          </a:xfrm>
          <a:prstGeom prst="rect">
            <a:avLst/>
          </a:prstGeom>
          <a:noFill/>
          <a:ln>
            <a:noFill/>
          </a:ln>
        </p:spPr>
      </p:pic>
      <p:sp>
        <p:nvSpPr>
          <p:cNvPr id="618" name="Google Shape;618;p63"/>
          <p:cNvSpPr/>
          <p:nvPr/>
        </p:nvSpPr>
        <p:spPr>
          <a:xfrm>
            <a:off x="3490925" y="2709875"/>
            <a:ext cx="314400" cy="133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63"/>
          <p:cNvSpPr/>
          <p:nvPr/>
        </p:nvSpPr>
        <p:spPr>
          <a:xfrm>
            <a:off x="1852625" y="1271600"/>
            <a:ext cx="2276400" cy="1628700"/>
          </a:xfrm>
          <a:prstGeom prst="roundRect">
            <a:avLst>
              <a:gd name="adj" fmla="val 585"/>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1;p14">
            <a:extLst>
              <a:ext uri="{FF2B5EF4-FFF2-40B4-BE49-F238E27FC236}">
                <a16:creationId xmlns:a16="http://schemas.microsoft.com/office/drawing/2014/main" id="{2558B24B-E664-2143-8A8D-BA182FC34724}"/>
              </a:ext>
            </a:extLst>
          </p:cNvPr>
          <p:cNvSpPr txBox="1">
            <a:spLocks/>
          </p:cNvSpPr>
          <p:nvPr/>
        </p:nvSpPr>
        <p:spPr>
          <a:xfrm>
            <a:off x="7972746" y="4928097"/>
            <a:ext cx="1235483" cy="21540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r>
              <a:rPr lang="ja-JP" altLang="en-US" sz="800">
                <a:solidFill>
                  <a:schemeClr val="bg2">
                    <a:lumMod val="75000"/>
                  </a:schemeClr>
                </a:solidFill>
              </a:rPr>
              <a:t>原作者：山野智寛</a:t>
            </a:r>
            <a:endParaRPr lang="ja-JP" altLang="en-US" sz="800" dirty="0">
              <a:solidFill>
                <a:schemeClr val="bg2">
                  <a:lumMod val="75000"/>
                </a:schemeClr>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
              <a:t>④”I Agree”を選択し、vocareumに移動する。</a:t>
            </a:r>
            <a:endParaRPr/>
          </a:p>
        </p:txBody>
      </p:sp>
      <p:sp>
        <p:nvSpPr>
          <p:cNvPr id="625" name="Google Shape;625;p64"/>
          <p:cNvSpPr txBox="1">
            <a:spLocks noGrp="1"/>
          </p:cNvSpPr>
          <p:nvPr>
            <p:ph type="body" idx="1"/>
          </p:nvPr>
        </p:nvSpPr>
        <p:spPr>
          <a:xfrm>
            <a:off x="5384225" y="1152475"/>
            <a:ext cx="34482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ja" sz="1600"/>
              <a:t>同意書の内容を確認して、同意可能であれば、画面最下部の“I Agree”を選択する。</a:t>
            </a:r>
            <a:endParaRPr sz="1600"/>
          </a:p>
          <a:p>
            <a:pPr marL="0" lvl="0" indent="0" algn="l" rtl="0">
              <a:spcBef>
                <a:spcPts val="0"/>
              </a:spcBef>
              <a:spcAft>
                <a:spcPts val="0"/>
              </a:spcAft>
              <a:buNone/>
            </a:pPr>
            <a:r>
              <a:rPr lang="ja" sz="1600"/>
              <a:t>選択後、vocareumに遷移する。</a:t>
            </a:r>
            <a:endParaRPr sz="1600"/>
          </a:p>
        </p:txBody>
      </p:sp>
      <p:pic>
        <p:nvPicPr>
          <p:cNvPr id="626" name="Google Shape;626;p64"/>
          <p:cNvPicPr preferRelativeResize="0"/>
          <p:nvPr/>
        </p:nvPicPr>
        <p:blipFill rotWithShape="1">
          <a:blip r:embed="rId3">
            <a:alphaModFix/>
          </a:blip>
          <a:srcRect l="14916" t="10180" r="12567" b="3620"/>
          <a:stretch/>
        </p:blipFill>
        <p:spPr>
          <a:xfrm>
            <a:off x="311700" y="1152475"/>
            <a:ext cx="4951127" cy="3678074"/>
          </a:xfrm>
          <a:prstGeom prst="rect">
            <a:avLst/>
          </a:prstGeom>
          <a:noFill/>
          <a:ln>
            <a:noFill/>
          </a:ln>
        </p:spPr>
      </p:pic>
      <p:sp>
        <p:nvSpPr>
          <p:cNvPr id="627" name="Google Shape;627;p64"/>
          <p:cNvSpPr/>
          <p:nvPr/>
        </p:nvSpPr>
        <p:spPr>
          <a:xfrm>
            <a:off x="393175" y="4568875"/>
            <a:ext cx="391200" cy="148800"/>
          </a:xfrm>
          <a:prstGeom prst="rect">
            <a:avLst/>
          </a:prstGeom>
          <a:noFill/>
          <a:ln w="28575" cap="flat" cmpd="sng">
            <a:solidFill>
              <a:srgbClr val="FA4A4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1;p14">
            <a:extLst>
              <a:ext uri="{FF2B5EF4-FFF2-40B4-BE49-F238E27FC236}">
                <a16:creationId xmlns:a16="http://schemas.microsoft.com/office/drawing/2014/main" id="{208F15A2-D649-6F4F-8A28-FDBC81E7C134}"/>
              </a:ext>
            </a:extLst>
          </p:cNvPr>
          <p:cNvSpPr txBox="1">
            <a:spLocks/>
          </p:cNvSpPr>
          <p:nvPr/>
        </p:nvSpPr>
        <p:spPr>
          <a:xfrm>
            <a:off x="7972746" y="4928097"/>
            <a:ext cx="1235483" cy="21540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r>
              <a:rPr lang="ja-JP" altLang="en-US" sz="800">
                <a:solidFill>
                  <a:schemeClr val="bg2">
                    <a:lumMod val="75000"/>
                  </a:schemeClr>
                </a:solidFill>
              </a:rPr>
              <a:t>原作者：山野智寛</a:t>
            </a:r>
            <a:endParaRPr lang="ja-JP" altLang="en-US" sz="800" dirty="0">
              <a:solidFill>
                <a:schemeClr val="bg2">
                  <a:lumMod val="75000"/>
                </a:schemeClr>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
              <a:t>⑤vocareumからAWS Consoleへログインする。</a:t>
            </a:r>
            <a:endParaRPr/>
          </a:p>
        </p:txBody>
      </p:sp>
      <p:sp>
        <p:nvSpPr>
          <p:cNvPr id="633" name="Google Shape;633;p65"/>
          <p:cNvSpPr txBox="1">
            <a:spLocks noGrp="1"/>
          </p:cNvSpPr>
          <p:nvPr>
            <p:ph type="body" idx="1"/>
          </p:nvPr>
        </p:nvSpPr>
        <p:spPr>
          <a:xfrm>
            <a:off x="5833500" y="2640075"/>
            <a:ext cx="2998800" cy="1760100"/>
          </a:xfrm>
          <a:prstGeom prst="rect">
            <a:avLst/>
          </a:prstGeom>
        </p:spPr>
        <p:txBody>
          <a:bodyPr spcFirstLastPara="1" wrap="square" lIns="91425" tIns="91425" rIns="91425" bIns="91425" anchor="t" anchorCtr="0">
            <a:normAutofit lnSpcReduction="10000"/>
          </a:bodyPr>
          <a:lstStyle/>
          <a:p>
            <a:pPr marL="0" lvl="0" indent="0" algn="l" rtl="0">
              <a:lnSpc>
                <a:spcPct val="105000"/>
              </a:lnSpc>
              <a:spcBef>
                <a:spcPts val="0"/>
              </a:spcBef>
              <a:spcAft>
                <a:spcPts val="0"/>
              </a:spcAft>
              <a:buSzPts val="1018"/>
              <a:buNone/>
            </a:pPr>
            <a:r>
              <a:rPr lang="ja" sz="1200"/>
              <a:t>【補足】</a:t>
            </a:r>
            <a:endParaRPr sz="1200"/>
          </a:p>
          <a:p>
            <a:pPr marL="0" lvl="0" indent="0" algn="l" rtl="0">
              <a:lnSpc>
                <a:spcPct val="105000"/>
              </a:lnSpc>
              <a:spcBef>
                <a:spcPts val="0"/>
              </a:spcBef>
              <a:spcAft>
                <a:spcPts val="0"/>
              </a:spcAft>
              <a:buSzPts val="1018"/>
              <a:buNone/>
            </a:pPr>
            <a:r>
              <a:rPr lang="ja" sz="1200"/>
              <a:t>Vocareum社は、次世代のコンピューターサイエンスを学ぶ学生のニーズに応えるべく、クラウドベースの仮想学習・ラボプラットフォームを開発している企業である。</a:t>
            </a:r>
            <a:endParaRPr sz="1200"/>
          </a:p>
          <a:p>
            <a:pPr marL="0" lvl="0" indent="0" algn="l" rtl="0">
              <a:lnSpc>
                <a:spcPct val="105000"/>
              </a:lnSpc>
              <a:spcBef>
                <a:spcPts val="0"/>
              </a:spcBef>
              <a:spcAft>
                <a:spcPts val="0"/>
              </a:spcAft>
              <a:buClr>
                <a:schemeClr val="dk1"/>
              </a:buClr>
              <a:buSzPts val="1018"/>
              <a:buFont typeface="Arial"/>
              <a:buNone/>
            </a:pPr>
            <a:r>
              <a:rPr lang="ja" sz="1200"/>
              <a:t>現在、Vocareum社は世界中の学習者のウェブブラウザに直接ソフトウェアラボを提供している。</a:t>
            </a:r>
            <a:endParaRPr sz="1200"/>
          </a:p>
          <a:p>
            <a:pPr marL="0" lvl="0" indent="0" algn="l" rtl="0">
              <a:lnSpc>
                <a:spcPct val="105000"/>
              </a:lnSpc>
              <a:spcBef>
                <a:spcPts val="0"/>
              </a:spcBef>
              <a:spcAft>
                <a:spcPts val="0"/>
              </a:spcAft>
              <a:buSzPts val="1018"/>
              <a:buNone/>
            </a:pPr>
            <a:endParaRPr sz="1200"/>
          </a:p>
        </p:txBody>
      </p:sp>
      <p:pic>
        <p:nvPicPr>
          <p:cNvPr id="634" name="Google Shape;634;p65"/>
          <p:cNvPicPr preferRelativeResize="0"/>
          <p:nvPr/>
        </p:nvPicPr>
        <p:blipFill rotWithShape="1">
          <a:blip r:embed="rId3">
            <a:alphaModFix/>
          </a:blip>
          <a:srcRect b="18883"/>
          <a:stretch/>
        </p:blipFill>
        <p:spPr>
          <a:xfrm>
            <a:off x="311700" y="1152475"/>
            <a:ext cx="5466250" cy="2771350"/>
          </a:xfrm>
          <a:prstGeom prst="rect">
            <a:avLst/>
          </a:prstGeom>
          <a:noFill/>
          <a:ln>
            <a:noFill/>
          </a:ln>
        </p:spPr>
      </p:pic>
      <p:sp>
        <p:nvSpPr>
          <p:cNvPr id="635" name="Google Shape;635;p65"/>
          <p:cNvSpPr txBox="1">
            <a:spLocks noGrp="1"/>
          </p:cNvSpPr>
          <p:nvPr>
            <p:ph type="body" idx="1"/>
          </p:nvPr>
        </p:nvSpPr>
        <p:spPr>
          <a:xfrm>
            <a:off x="5833500" y="1248975"/>
            <a:ext cx="2998800" cy="1391100"/>
          </a:xfrm>
          <a:prstGeom prst="rect">
            <a:avLst/>
          </a:prstGeom>
        </p:spPr>
        <p:txBody>
          <a:bodyPr spcFirstLastPara="1" wrap="square" lIns="91425" tIns="91425" rIns="91425" bIns="91425" anchor="t" anchorCtr="0">
            <a:normAutofit/>
          </a:bodyPr>
          <a:lstStyle/>
          <a:p>
            <a:pPr marL="0" lvl="0" indent="0" algn="l" rtl="0">
              <a:lnSpc>
                <a:spcPct val="105000"/>
              </a:lnSpc>
              <a:spcBef>
                <a:spcPts val="0"/>
              </a:spcBef>
              <a:spcAft>
                <a:spcPts val="0"/>
              </a:spcAft>
              <a:buSzPts val="1018"/>
              <a:buNone/>
            </a:pPr>
            <a:r>
              <a:rPr lang="ja" sz="1200"/>
              <a:t>AWS Account Statusにある”AWS Console”を選択する。</a:t>
            </a:r>
            <a:endParaRPr sz="1200"/>
          </a:p>
          <a:p>
            <a:pPr marL="0" lvl="0" indent="0" algn="l" rtl="0">
              <a:lnSpc>
                <a:spcPct val="105000"/>
              </a:lnSpc>
              <a:spcBef>
                <a:spcPts val="0"/>
              </a:spcBef>
              <a:spcAft>
                <a:spcPts val="0"/>
              </a:spcAft>
              <a:buSzPts val="1018"/>
              <a:buNone/>
            </a:pPr>
            <a:r>
              <a:rPr lang="ja" sz="1200"/>
              <a:t>すると、AWSコンソール（AWSの管理画面のこと。シンプルで直感的なウェブベースのUIから AWS にアクセスして管理することが可能）にログインできる。</a:t>
            </a:r>
            <a:endParaRPr sz="1200"/>
          </a:p>
        </p:txBody>
      </p:sp>
      <p:sp>
        <p:nvSpPr>
          <p:cNvPr id="636" name="Google Shape;636;p65"/>
          <p:cNvSpPr/>
          <p:nvPr/>
        </p:nvSpPr>
        <p:spPr>
          <a:xfrm>
            <a:off x="3041175" y="1299925"/>
            <a:ext cx="2736900" cy="1283700"/>
          </a:xfrm>
          <a:prstGeom prst="roundRect">
            <a:avLst>
              <a:gd name="adj" fmla="val 2671"/>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65"/>
          <p:cNvSpPr/>
          <p:nvPr/>
        </p:nvSpPr>
        <p:spPr>
          <a:xfrm>
            <a:off x="3486500" y="2166525"/>
            <a:ext cx="324900" cy="1086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正方形/長方形 1">
            <a:extLst>
              <a:ext uri="{FF2B5EF4-FFF2-40B4-BE49-F238E27FC236}">
                <a16:creationId xmlns:a16="http://schemas.microsoft.com/office/drawing/2014/main" id="{BAA534E2-B933-9148-AC90-CDE736EA7F1A}"/>
              </a:ext>
            </a:extLst>
          </p:cNvPr>
          <p:cNvSpPr/>
          <p:nvPr/>
        </p:nvSpPr>
        <p:spPr>
          <a:xfrm>
            <a:off x="5247118" y="1192138"/>
            <a:ext cx="405925" cy="56837"/>
          </a:xfrm>
          <a:prstGeom prst="rect">
            <a:avLst/>
          </a:prstGeom>
          <a:solidFill>
            <a:srgbClr val="3A4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Google Shape;61;p14">
            <a:extLst>
              <a:ext uri="{FF2B5EF4-FFF2-40B4-BE49-F238E27FC236}">
                <a16:creationId xmlns:a16="http://schemas.microsoft.com/office/drawing/2014/main" id="{3B3F304D-1F47-2549-9ECA-8CB99AC6E69A}"/>
              </a:ext>
            </a:extLst>
          </p:cNvPr>
          <p:cNvSpPr txBox="1">
            <a:spLocks/>
          </p:cNvSpPr>
          <p:nvPr/>
        </p:nvSpPr>
        <p:spPr>
          <a:xfrm>
            <a:off x="7972746" y="4928097"/>
            <a:ext cx="1235483" cy="21540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r>
              <a:rPr lang="ja-JP" altLang="en-US" sz="800">
                <a:solidFill>
                  <a:schemeClr val="bg2">
                    <a:lumMod val="75000"/>
                  </a:schemeClr>
                </a:solidFill>
              </a:rPr>
              <a:t>原作者：山野智寛</a:t>
            </a:r>
            <a:endParaRPr lang="ja-JP" altLang="en-US" sz="800" dirty="0">
              <a:solidFill>
                <a:schemeClr val="bg2">
                  <a:lumMod val="75000"/>
                </a:schemeClr>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 dirty="0"/>
              <a:t>⑥AWS Consoleにログイン</a:t>
            </a:r>
            <a:endParaRPr dirty="0"/>
          </a:p>
        </p:txBody>
      </p:sp>
      <p:sp>
        <p:nvSpPr>
          <p:cNvPr id="643" name="Google Shape;643;p66"/>
          <p:cNvSpPr txBox="1">
            <a:spLocks noGrp="1"/>
          </p:cNvSpPr>
          <p:nvPr>
            <p:ph type="body" idx="1"/>
          </p:nvPr>
        </p:nvSpPr>
        <p:spPr>
          <a:xfrm>
            <a:off x="5841600" y="1152475"/>
            <a:ext cx="2990700" cy="3416400"/>
          </a:xfrm>
          <a:prstGeom prst="rect">
            <a:avLst/>
          </a:prstGeom>
        </p:spPr>
        <p:txBody>
          <a:bodyPr spcFirstLastPara="1" wrap="square" lIns="91425" tIns="91425" rIns="91425" bIns="91425" anchor="t" anchorCtr="0">
            <a:normAutofit/>
          </a:bodyPr>
          <a:lstStyle/>
          <a:p>
            <a:pPr marL="0" lvl="0" indent="0">
              <a:buNone/>
            </a:pPr>
            <a:r>
              <a:rPr lang="ja" altLang="ja-JP" dirty="0"/>
              <a:t>AWS Console</a:t>
            </a:r>
            <a:r>
              <a:rPr lang="ja-JP" altLang="en-US"/>
              <a:t>へのログイン完了！</a:t>
            </a:r>
            <a:endParaRPr lang="en-US" altLang="ja-JP" dirty="0"/>
          </a:p>
          <a:p>
            <a:pPr marL="0" lvl="0" indent="0">
              <a:buNone/>
            </a:pPr>
            <a:r>
              <a:rPr lang="ja-JP" altLang="en-US"/>
              <a:t>今後、</a:t>
            </a:r>
            <a:r>
              <a:rPr lang="en-US" altLang="ja-JP" dirty="0"/>
              <a:t>AWS</a:t>
            </a:r>
            <a:r>
              <a:rPr lang="ja-JP" altLang="en-US"/>
              <a:t>を使って何か行うときは全てこの順序でコンソールへの移動をお願いします！</a:t>
            </a:r>
            <a:endParaRPr lang="en-US" altLang="ja-JP" dirty="0"/>
          </a:p>
          <a:p>
            <a:pPr marL="0" lvl="0" indent="0">
              <a:buNone/>
            </a:pPr>
            <a:endParaRPr dirty="0"/>
          </a:p>
        </p:txBody>
      </p:sp>
      <p:pic>
        <p:nvPicPr>
          <p:cNvPr id="644" name="Google Shape;644;p66"/>
          <p:cNvPicPr preferRelativeResize="0"/>
          <p:nvPr/>
        </p:nvPicPr>
        <p:blipFill>
          <a:blip r:embed="rId3">
            <a:alphaModFix/>
          </a:blip>
          <a:stretch>
            <a:fillRect/>
          </a:stretch>
        </p:blipFill>
        <p:spPr>
          <a:xfrm>
            <a:off x="311700" y="1152475"/>
            <a:ext cx="5466250" cy="3416400"/>
          </a:xfrm>
          <a:prstGeom prst="rect">
            <a:avLst/>
          </a:prstGeom>
          <a:noFill/>
          <a:ln>
            <a:noFill/>
          </a:ln>
        </p:spPr>
      </p:pic>
      <p:sp>
        <p:nvSpPr>
          <p:cNvPr id="2" name="正方形/長方形 1">
            <a:extLst>
              <a:ext uri="{FF2B5EF4-FFF2-40B4-BE49-F238E27FC236}">
                <a16:creationId xmlns:a16="http://schemas.microsoft.com/office/drawing/2014/main" id="{A2F2BABD-22B8-614D-A7AA-6EC9DCF68E5F}"/>
              </a:ext>
            </a:extLst>
          </p:cNvPr>
          <p:cNvSpPr/>
          <p:nvPr/>
        </p:nvSpPr>
        <p:spPr>
          <a:xfrm>
            <a:off x="3926793" y="1183593"/>
            <a:ext cx="1089588" cy="68366"/>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Google Shape;61;p14">
            <a:extLst>
              <a:ext uri="{FF2B5EF4-FFF2-40B4-BE49-F238E27FC236}">
                <a16:creationId xmlns:a16="http://schemas.microsoft.com/office/drawing/2014/main" id="{6D4FEE80-47F2-3641-A34E-A3A763893550}"/>
              </a:ext>
            </a:extLst>
          </p:cNvPr>
          <p:cNvSpPr txBox="1">
            <a:spLocks/>
          </p:cNvSpPr>
          <p:nvPr/>
        </p:nvSpPr>
        <p:spPr>
          <a:xfrm>
            <a:off x="7972746" y="4928097"/>
            <a:ext cx="1235483" cy="21540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r>
              <a:rPr lang="ja-JP" altLang="en-US" sz="800">
                <a:solidFill>
                  <a:schemeClr val="bg2">
                    <a:lumMod val="75000"/>
                  </a:schemeClr>
                </a:solidFill>
              </a:rPr>
              <a:t>原作者：山野智寛</a:t>
            </a:r>
            <a:endParaRPr lang="ja-JP" altLang="en-US" sz="800" dirty="0">
              <a:solidFill>
                <a:schemeClr val="bg2">
                  <a:lumMod val="75000"/>
                </a:schemeClr>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60"/>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p>
            <a:pPr lvl="0" algn="ctr" rtl="0">
              <a:lnSpc>
                <a:spcPct val="100000"/>
              </a:lnSpc>
              <a:spcBef>
                <a:spcPts val="0"/>
              </a:spcBef>
              <a:spcAft>
                <a:spcPts val="0"/>
              </a:spcAft>
              <a:buSzPts val="3600"/>
            </a:pPr>
            <a:r>
              <a:rPr lang="en-US" dirty="0"/>
              <a:t>2. AWS EC2とは？</a:t>
            </a:r>
            <a:endParaRPr dirty="0"/>
          </a:p>
        </p:txBody>
      </p:sp>
    </p:spTree>
    <p:extLst>
      <p:ext uri="{BB962C8B-B14F-4D97-AF65-F5344CB8AC3E}">
        <p14:creationId xmlns:p14="http://schemas.microsoft.com/office/powerpoint/2010/main" val="16209376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1A873B-514A-2549-A9BA-B9C43D889E32}"/>
              </a:ext>
            </a:extLst>
          </p:cNvPr>
          <p:cNvSpPr>
            <a:spLocks noGrp="1"/>
          </p:cNvSpPr>
          <p:nvPr>
            <p:ph type="title"/>
          </p:nvPr>
        </p:nvSpPr>
        <p:spPr/>
        <p:txBody>
          <a:bodyPr>
            <a:normAutofit fontScale="90000"/>
          </a:bodyPr>
          <a:lstStyle/>
          <a:p>
            <a:r>
              <a:rPr kumimoji="1" lang="en-US" altLang="ja-JP" dirty="0"/>
              <a:t>AWS</a:t>
            </a:r>
            <a:r>
              <a:rPr kumimoji="1" lang="ja-JP" altLang="en-US"/>
              <a:t> </a:t>
            </a:r>
            <a:r>
              <a:rPr kumimoji="1" lang="en-US" altLang="ja-JP" dirty="0"/>
              <a:t>EC2</a:t>
            </a:r>
            <a:r>
              <a:rPr kumimoji="1" lang="ja-JP" altLang="en-US"/>
              <a:t>とは</a:t>
            </a:r>
          </a:p>
        </p:txBody>
      </p:sp>
      <p:sp>
        <p:nvSpPr>
          <p:cNvPr id="3" name="テキスト プレースホルダー 2">
            <a:extLst>
              <a:ext uri="{FF2B5EF4-FFF2-40B4-BE49-F238E27FC236}">
                <a16:creationId xmlns:a16="http://schemas.microsoft.com/office/drawing/2014/main" id="{4D60FB39-2556-0249-BEF7-6AD32FD62582}"/>
              </a:ext>
            </a:extLst>
          </p:cNvPr>
          <p:cNvSpPr>
            <a:spLocks noGrp="1"/>
          </p:cNvSpPr>
          <p:nvPr>
            <p:ph type="body" idx="1"/>
          </p:nvPr>
        </p:nvSpPr>
        <p:spPr>
          <a:xfrm>
            <a:off x="311700" y="1102589"/>
            <a:ext cx="8520600" cy="1419275"/>
          </a:xfrm>
        </p:spPr>
        <p:txBody>
          <a:bodyPr>
            <a:normAutofit lnSpcReduction="10000"/>
          </a:bodyPr>
          <a:lstStyle/>
          <a:p>
            <a:pPr marL="114300" indent="0">
              <a:buNone/>
            </a:pPr>
            <a:r>
              <a:rPr kumimoji="1" lang="en-US" altLang="ja-JP" dirty="0"/>
              <a:t>EC2</a:t>
            </a:r>
            <a:r>
              <a:rPr kumimoji="1" lang="ja-JP" altLang="en-US"/>
              <a:t>とは、</a:t>
            </a:r>
            <a:r>
              <a:rPr kumimoji="1" lang="en-US" altLang="ja-JP" dirty="0"/>
              <a:t>Elastic Compute Cloud</a:t>
            </a:r>
            <a:r>
              <a:rPr kumimoji="1" lang="ja-JP" altLang="en-US"/>
              <a:t>の略称で、</a:t>
            </a:r>
            <a:r>
              <a:rPr kumimoji="1" lang="en-US" altLang="ja-JP" dirty="0"/>
              <a:t>AWS</a:t>
            </a:r>
            <a:r>
              <a:rPr kumimoji="1" lang="ja-JP" altLang="en-US"/>
              <a:t>上に仮想サーバーを立てることができるツール。</a:t>
            </a:r>
            <a:r>
              <a:rPr kumimoji="1" lang="en-US" altLang="ja-JP" dirty="0"/>
              <a:t>Elastic</a:t>
            </a:r>
            <a:r>
              <a:rPr kumimoji="1" lang="ja-JP" altLang="en-US"/>
              <a:t>は弾力性を意味し、ユーザーの希望に応じて様々なスペックを変更できるのが</a:t>
            </a:r>
            <a:r>
              <a:rPr kumimoji="1" lang="en-US" altLang="ja-JP" dirty="0"/>
              <a:t>EC2</a:t>
            </a:r>
            <a:r>
              <a:rPr kumimoji="1" lang="ja-JP" altLang="en-US"/>
              <a:t>の強みである。</a:t>
            </a:r>
            <a:endParaRPr kumimoji="1" lang="en-US" altLang="ja-JP" dirty="0"/>
          </a:p>
          <a:p>
            <a:pPr marL="114300" indent="0">
              <a:buNone/>
            </a:pPr>
            <a:r>
              <a:rPr kumimoji="1" lang="ja-JP" altLang="en-US"/>
              <a:t>インスタンスとは</a:t>
            </a:r>
            <a:r>
              <a:rPr kumimoji="1" lang="en-US" altLang="ja-JP" dirty="0"/>
              <a:t>EC2</a:t>
            </a:r>
            <a:r>
              <a:rPr kumimoji="1" lang="ja-JP" altLang="en-US"/>
              <a:t>上で立てられたサーバーのこと。</a:t>
            </a:r>
          </a:p>
          <a:p>
            <a:pPr marL="114300" indent="0">
              <a:buNone/>
            </a:pPr>
            <a:endParaRPr kumimoji="1" lang="ja-JP" altLang="en-US"/>
          </a:p>
        </p:txBody>
      </p:sp>
      <p:sp>
        <p:nvSpPr>
          <p:cNvPr id="6" name="テキスト プレースホルダー 2">
            <a:extLst>
              <a:ext uri="{FF2B5EF4-FFF2-40B4-BE49-F238E27FC236}">
                <a16:creationId xmlns:a16="http://schemas.microsoft.com/office/drawing/2014/main" id="{A66F24D1-57E7-1547-9C7F-0098458168E1}"/>
              </a:ext>
            </a:extLst>
          </p:cNvPr>
          <p:cNvSpPr txBox="1">
            <a:spLocks/>
          </p:cNvSpPr>
          <p:nvPr/>
        </p:nvSpPr>
        <p:spPr>
          <a:xfrm>
            <a:off x="311700" y="2718923"/>
            <a:ext cx="8520600" cy="420787"/>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kumimoji="1" lang="en-US" altLang="ja-JP" sz="1400" u="sng" dirty="0"/>
              <a:t>EC2</a:t>
            </a:r>
            <a:r>
              <a:rPr kumimoji="1" lang="ja-JP" altLang="en-US" sz="1400" u="sng"/>
              <a:t>を使用することの利点</a:t>
            </a:r>
            <a:endParaRPr kumimoji="1" lang="en-US" altLang="ja-JP" sz="1400" u="sng" dirty="0"/>
          </a:p>
          <a:p>
            <a:pPr marL="114300" indent="0">
              <a:buNone/>
            </a:pPr>
            <a:endParaRPr kumimoji="1" lang="ja-JP" altLang="en-US" sz="1400" u="sng"/>
          </a:p>
        </p:txBody>
      </p:sp>
      <p:sp>
        <p:nvSpPr>
          <p:cNvPr id="7" name="テキスト プレースホルダー 2">
            <a:extLst>
              <a:ext uri="{FF2B5EF4-FFF2-40B4-BE49-F238E27FC236}">
                <a16:creationId xmlns:a16="http://schemas.microsoft.com/office/drawing/2014/main" id="{8C7718A0-9469-9A4B-BCFE-D3C26B9B1430}"/>
              </a:ext>
            </a:extLst>
          </p:cNvPr>
          <p:cNvSpPr txBox="1">
            <a:spLocks/>
          </p:cNvSpPr>
          <p:nvPr/>
        </p:nvSpPr>
        <p:spPr>
          <a:xfrm>
            <a:off x="424988" y="3113040"/>
            <a:ext cx="8407312" cy="175597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kumimoji="1" lang="ja-JP" altLang="en-US" sz="1200"/>
              <a:t>容易なサーバースペック変更</a:t>
            </a:r>
            <a:endParaRPr kumimoji="1" lang="en-US" altLang="ja-JP" sz="1200" dirty="0"/>
          </a:p>
          <a:p>
            <a:r>
              <a:rPr kumimoji="1" lang="ja-JP" altLang="en-US" sz="1200"/>
              <a:t>物理サーバー環境に限りなく近い</a:t>
            </a:r>
            <a:endParaRPr kumimoji="1" lang="en-US" altLang="ja-JP" sz="1200" dirty="0"/>
          </a:p>
          <a:p>
            <a:r>
              <a:rPr kumimoji="1" lang="ja-JP" altLang="en-US" sz="1200"/>
              <a:t>使いたい時だけ使える</a:t>
            </a:r>
            <a:endParaRPr kumimoji="1" lang="en-US" altLang="ja-JP" sz="1200" dirty="0"/>
          </a:p>
          <a:p>
            <a:r>
              <a:rPr kumimoji="1" lang="ja-JP" altLang="en-US" sz="1200"/>
              <a:t>サーバー増設や冗長化も容易</a:t>
            </a:r>
            <a:endParaRPr kumimoji="1" lang="en-US" altLang="ja-JP" sz="1200" dirty="0"/>
          </a:p>
          <a:p>
            <a:r>
              <a:rPr kumimoji="1" lang="ja-JP" altLang="en-US" sz="1200"/>
              <a:t>初期費用ゼロ</a:t>
            </a:r>
            <a:endParaRPr kumimoji="1" lang="en-US" altLang="ja-JP" sz="1200" dirty="0"/>
          </a:p>
          <a:p>
            <a:r>
              <a:rPr kumimoji="1" lang="ja-JP" altLang="en-US" sz="1200"/>
              <a:t>バックアップや災害対策も手厚いサポート</a:t>
            </a:r>
            <a:endParaRPr kumimoji="1" lang="en-US" altLang="ja-JP" sz="1200" dirty="0"/>
          </a:p>
          <a:p>
            <a:endParaRPr kumimoji="1" lang="en-US" altLang="ja-JP" sz="1200" dirty="0"/>
          </a:p>
          <a:p>
            <a:endParaRPr kumimoji="1" lang="en-US" altLang="ja-JP" sz="1200" u="sng" dirty="0"/>
          </a:p>
          <a:p>
            <a:pPr marL="114300" indent="0">
              <a:buNone/>
            </a:pPr>
            <a:endParaRPr kumimoji="1" lang="ja-JP" altLang="en-US" sz="1200" u="sng"/>
          </a:p>
        </p:txBody>
      </p:sp>
      <p:pic>
        <p:nvPicPr>
          <p:cNvPr id="1026" name="Picture 2" descr="Amazon EC2】C5、M5へのインスタンスタイプ変更｜ブログ｜West Wind Corporation">
            <a:extLst>
              <a:ext uri="{FF2B5EF4-FFF2-40B4-BE49-F238E27FC236}">
                <a16:creationId xmlns:a16="http://schemas.microsoft.com/office/drawing/2014/main" id="{713D8BC6-B346-1946-8C8E-F606A60B70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1922" y="2872354"/>
            <a:ext cx="1862461" cy="186246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61;p14">
            <a:extLst>
              <a:ext uri="{FF2B5EF4-FFF2-40B4-BE49-F238E27FC236}">
                <a16:creationId xmlns:a16="http://schemas.microsoft.com/office/drawing/2014/main" id="{E5577202-F624-694A-B94A-6A8F836FF402}"/>
              </a:ext>
            </a:extLst>
          </p:cNvPr>
          <p:cNvSpPr txBox="1">
            <a:spLocks/>
          </p:cNvSpPr>
          <p:nvPr/>
        </p:nvSpPr>
        <p:spPr>
          <a:xfrm>
            <a:off x="7972746" y="4928097"/>
            <a:ext cx="1235483" cy="21540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r>
              <a:rPr lang="ja-JP" altLang="en-US" sz="800">
                <a:solidFill>
                  <a:schemeClr val="bg2">
                    <a:lumMod val="75000"/>
                  </a:schemeClr>
                </a:solidFill>
              </a:rPr>
              <a:t>原作者：山野智寛</a:t>
            </a:r>
            <a:endParaRPr lang="ja-JP" altLang="en-US" sz="800" dirty="0">
              <a:solidFill>
                <a:schemeClr val="bg2">
                  <a:lumMod val="75000"/>
                </a:schemeClr>
              </a:solidFill>
            </a:endParaRPr>
          </a:p>
        </p:txBody>
      </p:sp>
    </p:spTree>
    <p:extLst>
      <p:ext uri="{BB962C8B-B14F-4D97-AF65-F5344CB8AC3E}">
        <p14:creationId xmlns:p14="http://schemas.microsoft.com/office/powerpoint/2010/main" val="38687543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60"/>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p>
            <a:r>
              <a:rPr lang="en-US" dirty="0"/>
              <a:t>3. </a:t>
            </a:r>
            <a:r>
              <a:rPr lang="en-US" altLang="ja-JP" dirty="0"/>
              <a:t>EC2</a:t>
            </a:r>
            <a:r>
              <a:rPr lang="ja-JP" altLang="en-US"/>
              <a:t>インスタンスの作成</a:t>
            </a:r>
            <a:endParaRPr dirty="0"/>
          </a:p>
        </p:txBody>
      </p:sp>
    </p:spTree>
    <p:extLst>
      <p:ext uri="{BB962C8B-B14F-4D97-AF65-F5344CB8AC3E}">
        <p14:creationId xmlns:p14="http://schemas.microsoft.com/office/powerpoint/2010/main" val="2105191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ja" sz="2400"/>
              <a:t>基礎講義で学んだこと</a:t>
            </a:r>
            <a:endParaRPr sz="2400"/>
          </a:p>
        </p:txBody>
      </p:sp>
      <p:sp>
        <p:nvSpPr>
          <p:cNvPr id="88" name="Google Shape;88;p18"/>
          <p:cNvSpPr txBox="1"/>
          <p:nvPr/>
        </p:nvSpPr>
        <p:spPr>
          <a:xfrm>
            <a:off x="1282350" y="3426875"/>
            <a:ext cx="5224200" cy="17773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ja" sz="1800" b="0" i="0" u="sng" strike="noStrike" cap="none">
                <a:solidFill>
                  <a:srgbClr val="000000"/>
                </a:solidFill>
                <a:latin typeface="Arial"/>
                <a:ea typeface="Arial"/>
                <a:cs typeface="Arial"/>
                <a:sym typeface="Arial"/>
              </a:rPr>
              <a:t>基礎講義を通して学習したこと</a:t>
            </a:r>
            <a:endParaRPr sz="1800" b="0" i="0" u="sng" strike="noStrike" cap="none">
              <a:solidFill>
                <a:srgbClr val="000000"/>
              </a:solidFill>
              <a:latin typeface="Arial"/>
              <a:ea typeface="Arial"/>
              <a:cs typeface="Arial"/>
              <a:sym typeface="Arial"/>
            </a:endParaRPr>
          </a:p>
          <a:p>
            <a:pPr marL="457200" marR="0" lvl="0" indent="-342900" algn="l" rtl="0">
              <a:lnSpc>
                <a:spcPct val="115000"/>
              </a:lnSpc>
              <a:spcBef>
                <a:spcPts val="0"/>
              </a:spcBef>
              <a:spcAft>
                <a:spcPts val="0"/>
              </a:spcAft>
              <a:buClr>
                <a:srgbClr val="000000"/>
              </a:buClr>
              <a:buSzPts val="1800"/>
              <a:buFont typeface="Arial"/>
              <a:buChar char="●"/>
            </a:pPr>
            <a:r>
              <a:rPr lang="ja" sz="1800" b="0" i="0" u="none" strike="noStrike" cap="none">
                <a:solidFill>
                  <a:srgbClr val="3F3F3F"/>
                </a:solidFill>
                <a:latin typeface="Arial"/>
                <a:ea typeface="Arial"/>
                <a:cs typeface="Arial"/>
                <a:sym typeface="Arial"/>
              </a:rPr>
              <a:t>分析結果を効果的に可視化する技術</a:t>
            </a:r>
            <a:endParaRPr sz="1800" b="0" i="0" u="none" strike="noStrike" cap="none">
              <a:solidFill>
                <a:srgbClr val="3F3F3F"/>
              </a:solidFill>
              <a:latin typeface="Arial"/>
              <a:ea typeface="Arial"/>
              <a:cs typeface="Arial"/>
              <a:sym typeface="Arial"/>
            </a:endParaRPr>
          </a:p>
          <a:p>
            <a:pPr marL="457200" marR="0" lvl="0" indent="-342900" algn="l" rtl="0">
              <a:lnSpc>
                <a:spcPct val="115000"/>
              </a:lnSpc>
              <a:spcBef>
                <a:spcPts val="0"/>
              </a:spcBef>
              <a:spcAft>
                <a:spcPts val="0"/>
              </a:spcAft>
              <a:buClr>
                <a:srgbClr val="000000"/>
              </a:buClr>
              <a:buSzPts val="1800"/>
              <a:buFont typeface="Arial"/>
              <a:buChar char="●"/>
            </a:pPr>
            <a:r>
              <a:rPr lang="ja" sz="1800" b="0" i="0" u="none" strike="noStrike" cap="none">
                <a:solidFill>
                  <a:srgbClr val="3F3F3F"/>
                </a:solidFill>
                <a:latin typeface="Arial"/>
                <a:ea typeface="Arial"/>
                <a:cs typeface="Arial"/>
                <a:sym typeface="Arial"/>
              </a:rPr>
              <a:t>機械学習の基礎</a:t>
            </a:r>
            <a:endParaRPr sz="1800" b="0" i="0" u="none" strike="noStrike" cap="none">
              <a:solidFill>
                <a:srgbClr val="3F3F3F"/>
              </a:solidFill>
              <a:latin typeface="Arial"/>
              <a:ea typeface="Arial"/>
              <a:cs typeface="Arial"/>
              <a:sym typeface="Arial"/>
            </a:endParaRPr>
          </a:p>
          <a:p>
            <a:pPr marL="457200" marR="0" lvl="0" indent="-342900" algn="l" rtl="0">
              <a:lnSpc>
                <a:spcPct val="115000"/>
              </a:lnSpc>
              <a:spcBef>
                <a:spcPts val="0"/>
              </a:spcBef>
              <a:spcAft>
                <a:spcPts val="0"/>
              </a:spcAft>
              <a:buClr>
                <a:srgbClr val="000000"/>
              </a:buClr>
              <a:buSzPts val="1800"/>
              <a:buFont typeface="Arial"/>
              <a:buChar char="●"/>
            </a:pPr>
            <a:r>
              <a:rPr lang="ja" sz="1800" b="0" i="0" u="none" strike="noStrike" cap="none">
                <a:solidFill>
                  <a:srgbClr val="3F3F3F"/>
                </a:solidFill>
                <a:latin typeface="Arial"/>
                <a:ea typeface="Arial"/>
                <a:cs typeface="Arial"/>
                <a:sym typeface="Arial"/>
              </a:rPr>
              <a:t>データベースの扱い方</a:t>
            </a:r>
            <a:endParaRPr sz="1800" b="0" i="0" u="none" strike="noStrike" cap="none">
              <a:solidFill>
                <a:srgbClr val="3F3F3F"/>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9" name="Google Shape;89;p18"/>
          <p:cNvSpPr/>
          <p:nvPr/>
        </p:nvSpPr>
        <p:spPr>
          <a:xfrm>
            <a:off x="3777000" y="2865687"/>
            <a:ext cx="795000" cy="462900"/>
          </a:xfrm>
          <a:prstGeom prst="downArrow">
            <a:avLst>
              <a:gd name="adj1" fmla="val 50000"/>
              <a:gd name="adj2" fmla="val 50000"/>
            </a:avLst>
          </a:prstGeom>
          <a:solidFill>
            <a:srgbClr val="DDDDDD"/>
          </a:solidFill>
          <a:ln w="952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18"/>
          <p:cNvSpPr txBox="1"/>
          <p:nvPr/>
        </p:nvSpPr>
        <p:spPr>
          <a:xfrm>
            <a:off x="1282350" y="1129587"/>
            <a:ext cx="5860800" cy="17773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ja" sz="1800" b="0" i="0" u="sng" strike="noStrike" cap="none">
                <a:solidFill>
                  <a:srgbClr val="000000"/>
                </a:solidFill>
                <a:latin typeface="Arial"/>
                <a:ea typeface="Arial"/>
                <a:cs typeface="Arial"/>
                <a:sym typeface="Arial"/>
              </a:rPr>
              <a:t>基礎講義で使用したスキル</a:t>
            </a:r>
            <a:endParaRPr sz="1800" b="0" i="0" u="sng" strike="noStrike" cap="none">
              <a:solidFill>
                <a:srgbClr val="000000"/>
              </a:solidFill>
              <a:latin typeface="Arial"/>
              <a:ea typeface="Arial"/>
              <a:cs typeface="Arial"/>
              <a:sym typeface="Arial"/>
            </a:endParaRPr>
          </a:p>
          <a:p>
            <a:pPr marL="457200" marR="0" lvl="0" indent="-342900" algn="l" rtl="0">
              <a:lnSpc>
                <a:spcPct val="115000"/>
              </a:lnSpc>
              <a:spcBef>
                <a:spcPts val="0"/>
              </a:spcBef>
              <a:spcAft>
                <a:spcPts val="0"/>
              </a:spcAft>
              <a:buClr>
                <a:srgbClr val="000000"/>
              </a:buClr>
              <a:buSzPts val="1800"/>
              <a:buFont typeface="Arial"/>
              <a:buAutoNum type="arabicPeriod"/>
            </a:pPr>
            <a:r>
              <a:rPr lang="ja" sz="1800" b="0" i="0" u="none" strike="noStrike" cap="none">
                <a:solidFill>
                  <a:srgbClr val="3F3F3F"/>
                </a:solidFill>
                <a:latin typeface="Arial"/>
                <a:ea typeface="Arial"/>
                <a:cs typeface="Arial"/>
                <a:sym typeface="Arial"/>
              </a:rPr>
              <a:t>Python基礎</a:t>
            </a:r>
            <a:endParaRPr sz="1800" b="0" i="0" u="none" strike="noStrike" cap="none">
              <a:solidFill>
                <a:srgbClr val="3F3F3F"/>
              </a:solidFill>
              <a:latin typeface="Arial"/>
              <a:ea typeface="Arial"/>
              <a:cs typeface="Arial"/>
              <a:sym typeface="Arial"/>
            </a:endParaRPr>
          </a:p>
          <a:p>
            <a:pPr marL="457200" marR="0" lvl="0" indent="-342900" algn="l" rtl="0">
              <a:lnSpc>
                <a:spcPct val="115000"/>
              </a:lnSpc>
              <a:spcBef>
                <a:spcPts val="0"/>
              </a:spcBef>
              <a:spcAft>
                <a:spcPts val="0"/>
              </a:spcAft>
              <a:buClr>
                <a:srgbClr val="000000"/>
              </a:buClr>
              <a:buSzPts val="1800"/>
              <a:buFont typeface="Arial"/>
              <a:buAutoNum type="arabicPeriod"/>
            </a:pPr>
            <a:r>
              <a:rPr lang="ja" sz="1800" b="0" i="0" u="none" strike="noStrike" cap="none">
                <a:solidFill>
                  <a:srgbClr val="3F3F3F"/>
                </a:solidFill>
                <a:latin typeface="Arial"/>
                <a:ea typeface="Arial"/>
                <a:cs typeface="Arial"/>
                <a:sym typeface="Arial"/>
              </a:rPr>
              <a:t>Numpy/Pandas/Matplotlib</a:t>
            </a:r>
            <a:endParaRPr sz="1800" b="0" i="0" u="none" strike="noStrike" cap="none">
              <a:solidFill>
                <a:srgbClr val="3F3F3F"/>
              </a:solidFill>
              <a:latin typeface="Arial"/>
              <a:ea typeface="Arial"/>
              <a:cs typeface="Arial"/>
              <a:sym typeface="Arial"/>
            </a:endParaRPr>
          </a:p>
          <a:p>
            <a:pPr marL="457200" marR="0" lvl="0" indent="-342900" algn="l" rtl="0">
              <a:lnSpc>
                <a:spcPct val="115000"/>
              </a:lnSpc>
              <a:spcBef>
                <a:spcPts val="0"/>
              </a:spcBef>
              <a:spcAft>
                <a:spcPts val="0"/>
              </a:spcAft>
              <a:buClr>
                <a:srgbClr val="000000"/>
              </a:buClr>
              <a:buSzPts val="1800"/>
              <a:buFont typeface="Arial"/>
              <a:buAutoNum type="arabicPeriod"/>
            </a:pPr>
            <a:r>
              <a:rPr lang="ja" sz="1800" b="0" i="0" u="none" strike="noStrike" cap="none">
                <a:solidFill>
                  <a:srgbClr val="3F3F3F"/>
                </a:solidFill>
                <a:latin typeface="Arial"/>
                <a:ea typeface="Arial"/>
                <a:cs typeface="Arial"/>
                <a:sym typeface="Arial"/>
              </a:rPr>
              <a:t>機械学習基礎（教師あり学習/教師なし学習）</a:t>
            </a:r>
            <a:endParaRPr sz="1800" b="0" i="0" u="none" strike="noStrike" cap="none">
              <a:solidFill>
                <a:srgbClr val="3F3F3F"/>
              </a:solidFill>
              <a:latin typeface="Arial"/>
              <a:ea typeface="Arial"/>
              <a:cs typeface="Arial"/>
              <a:sym typeface="Arial"/>
            </a:endParaRPr>
          </a:p>
          <a:p>
            <a:pPr marL="457200" marR="0" lvl="0" indent="-342900" algn="l" rtl="0">
              <a:lnSpc>
                <a:spcPct val="115000"/>
              </a:lnSpc>
              <a:spcBef>
                <a:spcPts val="0"/>
              </a:spcBef>
              <a:spcAft>
                <a:spcPts val="0"/>
              </a:spcAft>
              <a:buClr>
                <a:srgbClr val="000000"/>
              </a:buClr>
              <a:buSzPts val="1800"/>
              <a:buFont typeface="Arial"/>
              <a:buAutoNum type="arabicPeriod"/>
            </a:pPr>
            <a:r>
              <a:rPr lang="ja" sz="1800" b="0" i="0" u="none" strike="noStrike" cap="none">
                <a:solidFill>
                  <a:srgbClr val="3F3F3F"/>
                </a:solidFill>
                <a:latin typeface="Arial"/>
                <a:ea typeface="Arial"/>
                <a:cs typeface="Arial"/>
                <a:sym typeface="Arial"/>
              </a:rPr>
              <a:t>SQL</a:t>
            </a:r>
            <a:endParaRPr sz="1800" b="0" i="0" u="none" strike="noStrike" cap="none">
              <a:solidFill>
                <a:srgbClr val="3F3F3F"/>
              </a:solidFill>
              <a:latin typeface="Arial"/>
              <a:ea typeface="Arial"/>
              <a:cs typeface="Arial"/>
              <a:sym typeface="Arial"/>
            </a:endParaRPr>
          </a:p>
        </p:txBody>
      </p:sp>
      <p:sp>
        <p:nvSpPr>
          <p:cNvPr id="6" name="Google Shape;61;p14">
            <a:extLst>
              <a:ext uri="{FF2B5EF4-FFF2-40B4-BE49-F238E27FC236}">
                <a16:creationId xmlns:a16="http://schemas.microsoft.com/office/drawing/2014/main" id="{4FC1D731-1043-A747-9FA7-1730AFEAD690}"/>
              </a:ext>
            </a:extLst>
          </p:cNvPr>
          <p:cNvSpPr txBox="1">
            <a:spLocks/>
          </p:cNvSpPr>
          <p:nvPr/>
        </p:nvSpPr>
        <p:spPr>
          <a:xfrm>
            <a:off x="7972746" y="4928097"/>
            <a:ext cx="1235483" cy="21540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r>
              <a:rPr lang="ja-JP" altLang="en-US" sz="800">
                <a:solidFill>
                  <a:schemeClr val="bg2">
                    <a:lumMod val="75000"/>
                  </a:schemeClr>
                </a:solidFill>
              </a:rPr>
              <a:t>原作者：山野智寛</a:t>
            </a:r>
            <a:endParaRPr lang="ja-JP" altLang="en-US" sz="800" dirty="0">
              <a:solidFill>
                <a:schemeClr val="bg2">
                  <a:lumMod val="75000"/>
                </a:schemeClr>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2054BC-4B11-AB4F-8CFF-96ABF40D61A3}"/>
              </a:ext>
            </a:extLst>
          </p:cNvPr>
          <p:cNvSpPr>
            <a:spLocks noGrp="1"/>
          </p:cNvSpPr>
          <p:nvPr>
            <p:ph type="title"/>
          </p:nvPr>
        </p:nvSpPr>
        <p:spPr/>
        <p:txBody>
          <a:bodyPr>
            <a:normAutofit fontScale="90000"/>
          </a:bodyPr>
          <a:lstStyle/>
          <a:p>
            <a:r>
              <a:rPr kumimoji="1" lang="ja-JP" altLang="en-US"/>
              <a:t>①</a:t>
            </a:r>
            <a:r>
              <a:rPr kumimoji="1" lang="en-US" altLang="ja-JP" dirty="0"/>
              <a:t>AWS </a:t>
            </a:r>
            <a:r>
              <a:rPr kumimoji="1" lang="ja-JP" altLang="en-US"/>
              <a:t>マネジメントコンソールを開く</a:t>
            </a:r>
          </a:p>
        </p:txBody>
      </p:sp>
      <p:sp>
        <p:nvSpPr>
          <p:cNvPr id="3" name="テキスト プレースホルダー 2">
            <a:extLst>
              <a:ext uri="{FF2B5EF4-FFF2-40B4-BE49-F238E27FC236}">
                <a16:creationId xmlns:a16="http://schemas.microsoft.com/office/drawing/2014/main" id="{CC450459-CD61-E746-8E4E-DA4B2F9C74C0}"/>
              </a:ext>
            </a:extLst>
          </p:cNvPr>
          <p:cNvSpPr>
            <a:spLocks noGrp="1"/>
          </p:cNvSpPr>
          <p:nvPr>
            <p:ph type="body" idx="1"/>
          </p:nvPr>
        </p:nvSpPr>
        <p:spPr>
          <a:xfrm>
            <a:off x="5927558" y="1152475"/>
            <a:ext cx="2904742" cy="3416400"/>
          </a:xfrm>
        </p:spPr>
        <p:txBody>
          <a:bodyPr/>
          <a:lstStyle/>
          <a:p>
            <a:pPr marL="114300" indent="0">
              <a:buNone/>
            </a:pPr>
            <a:r>
              <a:rPr kumimoji="1" lang="ja-JP" altLang="en-US"/>
              <a:t>「</a:t>
            </a:r>
            <a:r>
              <a:rPr kumimoji="1" lang="en-US" altLang="ja-JP" dirty="0"/>
              <a:t>1. AWS</a:t>
            </a:r>
            <a:r>
              <a:rPr kumimoji="1" lang="ja-JP" altLang="en-US"/>
              <a:t>へログインしよう！」で開いた</a:t>
            </a:r>
            <a:r>
              <a:rPr kumimoji="1" lang="en-US" altLang="ja-JP" dirty="0"/>
              <a:t>AWS </a:t>
            </a:r>
            <a:r>
              <a:rPr kumimoji="1" lang="ja-JP" altLang="en-US"/>
              <a:t>マネジメントコンソール画面に移動する。</a:t>
            </a:r>
          </a:p>
        </p:txBody>
      </p:sp>
      <p:pic>
        <p:nvPicPr>
          <p:cNvPr id="5" name="図 4" descr="グラフィカル ユーザー インターフェイス, アプリケーション&#10;&#10;自動的に生成された説明">
            <a:extLst>
              <a:ext uri="{FF2B5EF4-FFF2-40B4-BE49-F238E27FC236}">
                <a16:creationId xmlns:a16="http://schemas.microsoft.com/office/drawing/2014/main" id="{041AD7BE-7996-1A46-9F61-8C52662AC8A3}"/>
              </a:ext>
            </a:extLst>
          </p:cNvPr>
          <p:cNvPicPr>
            <a:picLocks noChangeAspect="1"/>
          </p:cNvPicPr>
          <p:nvPr/>
        </p:nvPicPr>
        <p:blipFill>
          <a:blip r:embed="rId2"/>
          <a:stretch>
            <a:fillRect/>
          </a:stretch>
        </p:blipFill>
        <p:spPr>
          <a:xfrm>
            <a:off x="311700" y="1152475"/>
            <a:ext cx="5470358" cy="3418974"/>
          </a:xfrm>
          <a:prstGeom prst="rect">
            <a:avLst/>
          </a:prstGeom>
        </p:spPr>
      </p:pic>
      <p:sp>
        <p:nvSpPr>
          <p:cNvPr id="8" name="正方形/長方形 7">
            <a:extLst>
              <a:ext uri="{FF2B5EF4-FFF2-40B4-BE49-F238E27FC236}">
                <a16:creationId xmlns:a16="http://schemas.microsoft.com/office/drawing/2014/main" id="{62A95AF9-F125-5D4C-AC7E-C58F33C9FDEB}"/>
              </a:ext>
            </a:extLst>
          </p:cNvPr>
          <p:cNvSpPr/>
          <p:nvPr/>
        </p:nvSpPr>
        <p:spPr>
          <a:xfrm>
            <a:off x="3926793" y="1183593"/>
            <a:ext cx="1089588" cy="68366"/>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Google Shape;61;p14">
            <a:extLst>
              <a:ext uri="{FF2B5EF4-FFF2-40B4-BE49-F238E27FC236}">
                <a16:creationId xmlns:a16="http://schemas.microsoft.com/office/drawing/2014/main" id="{E216FA09-8112-9D45-AEC0-B05FE4F7BB71}"/>
              </a:ext>
            </a:extLst>
          </p:cNvPr>
          <p:cNvSpPr txBox="1">
            <a:spLocks/>
          </p:cNvSpPr>
          <p:nvPr/>
        </p:nvSpPr>
        <p:spPr>
          <a:xfrm>
            <a:off x="7972746" y="4928097"/>
            <a:ext cx="1235483" cy="21540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r>
              <a:rPr lang="ja-JP" altLang="en-US" sz="800">
                <a:solidFill>
                  <a:schemeClr val="bg2">
                    <a:lumMod val="75000"/>
                  </a:schemeClr>
                </a:solidFill>
              </a:rPr>
              <a:t>原作者：山野智寛</a:t>
            </a:r>
            <a:endParaRPr lang="ja-JP" altLang="en-US" sz="800" dirty="0">
              <a:solidFill>
                <a:schemeClr val="bg2">
                  <a:lumMod val="75000"/>
                </a:schemeClr>
              </a:solidFill>
            </a:endParaRPr>
          </a:p>
        </p:txBody>
      </p:sp>
    </p:spTree>
    <p:extLst>
      <p:ext uri="{BB962C8B-B14F-4D97-AF65-F5344CB8AC3E}">
        <p14:creationId xmlns:p14="http://schemas.microsoft.com/office/powerpoint/2010/main" val="1660221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931210-C7A5-7443-B012-96BF4157FAF7}"/>
              </a:ext>
            </a:extLst>
          </p:cNvPr>
          <p:cNvSpPr>
            <a:spLocks noGrp="1"/>
          </p:cNvSpPr>
          <p:nvPr>
            <p:ph type="title"/>
          </p:nvPr>
        </p:nvSpPr>
        <p:spPr/>
        <p:txBody>
          <a:bodyPr>
            <a:normAutofit fontScale="90000"/>
          </a:bodyPr>
          <a:lstStyle/>
          <a:p>
            <a:r>
              <a:rPr kumimoji="1" lang="ja-JP" altLang="en-US"/>
              <a:t>②</a:t>
            </a:r>
            <a:r>
              <a:rPr kumimoji="1" lang="en-US" altLang="ja-JP" dirty="0"/>
              <a:t>EC2</a:t>
            </a:r>
            <a:r>
              <a:rPr kumimoji="1" lang="ja-JP" altLang="en-US"/>
              <a:t>を選択する</a:t>
            </a:r>
          </a:p>
        </p:txBody>
      </p:sp>
      <p:sp>
        <p:nvSpPr>
          <p:cNvPr id="3" name="テキスト プレースホルダー 2">
            <a:extLst>
              <a:ext uri="{FF2B5EF4-FFF2-40B4-BE49-F238E27FC236}">
                <a16:creationId xmlns:a16="http://schemas.microsoft.com/office/drawing/2014/main" id="{FB5FA2B7-8345-0E4F-89E6-4B322397CB07}"/>
              </a:ext>
            </a:extLst>
          </p:cNvPr>
          <p:cNvSpPr>
            <a:spLocks noGrp="1"/>
          </p:cNvSpPr>
          <p:nvPr>
            <p:ph type="body" idx="1"/>
          </p:nvPr>
        </p:nvSpPr>
        <p:spPr>
          <a:xfrm>
            <a:off x="5891002" y="1152475"/>
            <a:ext cx="2941298" cy="3416400"/>
          </a:xfrm>
        </p:spPr>
        <p:txBody>
          <a:bodyPr/>
          <a:lstStyle/>
          <a:p>
            <a:pPr marL="114300" indent="0">
              <a:buNone/>
            </a:pPr>
            <a:r>
              <a:rPr kumimoji="1" lang="ja-JP" altLang="en-US"/>
              <a:t>「すべてのサービス」を選択後、</a:t>
            </a:r>
            <a:r>
              <a:rPr kumimoji="1" lang="en-US" altLang="ja-JP" dirty="0"/>
              <a:t>EC2</a:t>
            </a:r>
            <a:r>
              <a:rPr kumimoji="1" lang="ja-JP" altLang="en-US"/>
              <a:t>を選択する。</a:t>
            </a:r>
            <a:endParaRPr kumimoji="1" lang="en-US" altLang="ja-JP" dirty="0"/>
          </a:p>
          <a:p>
            <a:pPr marL="114300" indent="0">
              <a:buNone/>
            </a:pPr>
            <a:r>
              <a:rPr kumimoji="1" lang="ja-JP" altLang="en-US"/>
              <a:t>検索バーから</a:t>
            </a:r>
            <a:r>
              <a:rPr kumimoji="1" lang="en-US" altLang="ja-JP" dirty="0"/>
              <a:t>”EC2”</a:t>
            </a:r>
            <a:r>
              <a:rPr kumimoji="1" lang="ja-JP" altLang="en-US"/>
              <a:t>を検索・選択することも可能。</a:t>
            </a:r>
          </a:p>
        </p:txBody>
      </p:sp>
      <p:pic>
        <p:nvPicPr>
          <p:cNvPr id="5" name="図 4" descr="グラフィカル ユーザー インターフェイス&#10;&#10;自動的に生成された説明">
            <a:extLst>
              <a:ext uri="{FF2B5EF4-FFF2-40B4-BE49-F238E27FC236}">
                <a16:creationId xmlns:a16="http://schemas.microsoft.com/office/drawing/2014/main" id="{C5AD7987-012C-7646-AD29-6C596C27467C}"/>
              </a:ext>
            </a:extLst>
          </p:cNvPr>
          <p:cNvPicPr>
            <a:picLocks noChangeAspect="1"/>
          </p:cNvPicPr>
          <p:nvPr/>
        </p:nvPicPr>
        <p:blipFill>
          <a:blip r:embed="rId2"/>
          <a:stretch>
            <a:fillRect/>
          </a:stretch>
        </p:blipFill>
        <p:spPr>
          <a:xfrm>
            <a:off x="311700" y="1152475"/>
            <a:ext cx="5477356" cy="3423347"/>
          </a:xfrm>
          <a:prstGeom prst="rect">
            <a:avLst/>
          </a:prstGeom>
        </p:spPr>
      </p:pic>
      <p:sp>
        <p:nvSpPr>
          <p:cNvPr id="6" name="正方形/長方形 5">
            <a:extLst>
              <a:ext uri="{FF2B5EF4-FFF2-40B4-BE49-F238E27FC236}">
                <a16:creationId xmlns:a16="http://schemas.microsoft.com/office/drawing/2014/main" id="{0AC97E89-75EB-104A-B32B-00E7B18764CA}"/>
              </a:ext>
            </a:extLst>
          </p:cNvPr>
          <p:cNvSpPr/>
          <p:nvPr/>
        </p:nvSpPr>
        <p:spPr>
          <a:xfrm>
            <a:off x="3926793" y="1183593"/>
            <a:ext cx="1089588" cy="68366"/>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E817972E-08ED-5741-A536-33F81A14B6B8}"/>
              </a:ext>
            </a:extLst>
          </p:cNvPr>
          <p:cNvSpPr/>
          <p:nvPr/>
        </p:nvSpPr>
        <p:spPr>
          <a:xfrm>
            <a:off x="995786" y="2317118"/>
            <a:ext cx="124473" cy="5744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ED8C2ACC-CAE2-DA48-8E4B-67D968DB0DF7}"/>
              </a:ext>
            </a:extLst>
          </p:cNvPr>
          <p:cNvSpPr/>
          <p:nvPr/>
        </p:nvSpPr>
        <p:spPr>
          <a:xfrm>
            <a:off x="933551" y="1962050"/>
            <a:ext cx="186708" cy="5744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5B6C3484-C30F-8743-BC05-9DA2B964BFD4}"/>
              </a:ext>
            </a:extLst>
          </p:cNvPr>
          <p:cNvSpPr/>
          <p:nvPr/>
        </p:nvSpPr>
        <p:spPr>
          <a:xfrm>
            <a:off x="1509697" y="1160327"/>
            <a:ext cx="1560606" cy="91632"/>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Google Shape;61;p14">
            <a:extLst>
              <a:ext uri="{FF2B5EF4-FFF2-40B4-BE49-F238E27FC236}">
                <a16:creationId xmlns:a16="http://schemas.microsoft.com/office/drawing/2014/main" id="{4F9A2030-0AEC-B144-8A04-70B6FECFB9A5}"/>
              </a:ext>
            </a:extLst>
          </p:cNvPr>
          <p:cNvSpPr txBox="1">
            <a:spLocks/>
          </p:cNvSpPr>
          <p:nvPr/>
        </p:nvSpPr>
        <p:spPr>
          <a:xfrm>
            <a:off x="7972746" y="4928097"/>
            <a:ext cx="1235483" cy="21540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r>
              <a:rPr lang="ja-JP" altLang="en-US" sz="800">
                <a:solidFill>
                  <a:schemeClr val="bg2">
                    <a:lumMod val="75000"/>
                  </a:schemeClr>
                </a:solidFill>
              </a:rPr>
              <a:t>原作者：山野智寛</a:t>
            </a:r>
            <a:endParaRPr lang="ja-JP" altLang="en-US" sz="800" dirty="0">
              <a:solidFill>
                <a:schemeClr val="bg2">
                  <a:lumMod val="75000"/>
                </a:schemeClr>
              </a:solidFill>
            </a:endParaRPr>
          </a:p>
        </p:txBody>
      </p:sp>
    </p:spTree>
    <p:extLst>
      <p:ext uri="{BB962C8B-B14F-4D97-AF65-F5344CB8AC3E}">
        <p14:creationId xmlns:p14="http://schemas.microsoft.com/office/powerpoint/2010/main" val="11101877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4F534A-ED5C-CF4E-A2A0-41FBC392372B}"/>
              </a:ext>
            </a:extLst>
          </p:cNvPr>
          <p:cNvSpPr>
            <a:spLocks noGrp="1"/>
          </p:cNvSpPr>
          <p:nvPr>
            <p:ph type="title"/>
          </p:nvPr>
        </p:nvSpPr>
        <p:spPr/>
        <p:txBody>
          <a:bodyPr>
            <a:normAutofit fontScale="90000"/>
          </a:bodyPr>
          <a:lstStyle/>
          <a:p>
            <a:r>
              <a:rPr kumimoji="1" lang="ja-JP" altLang="en-US"/>
              <a:t>③インスタンスを起動させる</a:t>
            </a:r>
          </a:p>
        </p:txBody>
      </p:sp>
      <p:sp>
        <p:nvSpPr>
          <p:cNvPr id="3" name="テキスト プレースホルダー 2">
            <a:extLst>
              <a:ext uri="{FF2B5EF4-FFF2-40B4-BE49-F238E27FC236}">
                <a16:creationId xmlns:a16="http://schemas.microsoft.com/office/drawing/2014/main" id="{D40C95FA-6BF1-3948-88A7-67EFC1E80F13}"/>
              </a:ext>
            </a:extLst>
          </p:cNvPr>
          <p:cNvSpPr>
            <a:spLocks noGrp="1"/>
          </p:cNvSpPr>
          <p:nvPr>
            <p:ph type="body" idx="1"/>
          </p:nvPr>
        </p:nvSpPr>
        <p:spPr>
          <a:xfrm>
            <a:off x="5909732" y="1152475"/>
            <a:ext cx="2922567" cy="1506058"/>
          </a:xfrm>
        </p:spPr>
        <p:txBody>
          <a:bodyPr/>
          <a:lstStyle/>
          <a:p>
            <a:pPr marL="114300" indent="0">
              <a:buNone/>
            </a:pPr>
            <a:r>
              <a:rPr kumimoji="1" lang="ja-JP" altLang="en-US"/>
              <a:t>「インスタンスを起動」を選択する。</a:t>
            </a:r>
            <a:endParaRPr kumimoji="1" lang="en-US" altLang="ja-JP" dirty="0"/>
          </a:p>
          <a:p>
            <a:pPr marL="114300" indent="0">
              <a:buNone/>
            </a:pPr>
            <a:r>
              <a:rPr kumimoji="1" lang="ja-JP" altLang="en-US"/>
              <a:t>以降、インスタンスタイプの詳細を選択していく。</a:t>
            </a:r>
            <a:endParaRPr kumimoji="1" lang="en-US" altLang="ja-JP" dirty="0"/>
          </a:p>
        </p:txBody>
      </p:sp>
      <p:pic>
        <p:nvPicPr>
          <p:cNvPr id="5" name="図 4" descr="グラフィカル ユーザー インターフェイス, テキスト, アプリケーション, メール&#10;&#10;自動的に生成された説明">
            <a:extLst>
              <a:ext uri="{FF2B5EF4-FFF2-40B4-BE49-F238E27FC236}">
                <a16:creationId xmlns:a16="http://schemas.microsoft.com/office/drawing/2014/main" id="{77D66AFD-86D0-E649-99F8-F011CBE4BECA}"/>
              </a:ext>
            </a:extLst>
          </p:cNvPr>
          <p:cNvPicPr>
            <a:picLocks noChangeAspect="1"/>
          </p:cNvPicPr>
          <p:nvPr/>
        </p:nvPicPr>
        <p:blipFill>
          <a:blip r:embed="rId2"/>
          <a:stretch>
            <a:fillRect/>
          </a:stretch>
        </p:blipFill>
        <p:spPr>
          <a:xfrm>
            <a:off x="311700" y="1143529"/>
            <a:ext cx="5494867" cy="3434292"/>
          </a:xfrm>
          <a:prstGeom prst="rect">
            <a:avLst/>
          </a:prstGeom>
        </p:spPr>
      </p:pic>
      <p:pic>
        <p:nvPicPr>
          <p:cNvPr id="7" name="図 6" descr="グラフィカル ユーザー インターフェイス, テキスト, アプリケーション, メール&#10;&#10;自動的に生成された説明">
            <a:extLst>
              <a:ext uri="{FF2B5EF4-FFF2-40B4-BE49-F238E27FC236}">
                <a16:creationId xmlns:a16="http://schemas.microsoft.com/office/drawing/2014/main" id="{B75BAF82-8F4E-2442-BBCE-1F670D3E96AB}"/>
              </a:ext>
            </a:extLst>
          </p:cNvPr>
          <p:cNvPicPr>
            <a:picLocks noChangeAspect="1"/>
          </p:cNvPicPr>
          <p:nvPr/>
        </p:nvPicPr>
        <p:blipFill rotWithShape="1">
          <a:blip r:embed="rId3"/>
          <a:srcRect l="14403" t="48231" r="55350" b="32510"/>
          <a:stretch/>
        </p:blipFill>
        <p:spPr>
          <a:xfrm>
            <a:off x="1044066" y="3918899"/>
            <a:ext cx="2747434" cy="1093368"/>
          </a:xfrm>
          <a:prstGeom prst="rect">
            <a:avLst/>
          </a:prstGeom>
          <a:ln w="19050">
            <a:solidFill>
              <a:schemeClr val="bg2"/>
            </a:solidFill>
          </a:ln>
        </p:spPr>
      </p:pic>
      <p:sp>
        <p:nvSpPr>
          <p:cNvPr id="12" name="下矢印 11">
            <a:extLst>
              <a:ext uri="{FF2B5EF4-FFF2-40B4-BE49-F238E27FC236}">
                <a16:creationId xmlns:a16="http://schemas.microsoft.com/office/drawing/2014/main" id="{F83FBF85-88AB-4A49-990C-E8B9F714F81A}"/>
              </a:ext>
            </a:extLst>
          </p:cNvPr>
          <p:cNvSpPr/>
          <p:nvPr/>
        </p:nvSpPr>
        <p:spPr>
          <a:xfrm>
            <a:off x="1964267" y="3484453"/>
            <a:ext cx="135466" cy="371544"/>
          </a:xfrm>
          <a:prstGeom prst="downArrow">
            <a:avLst>
              <a:gd name="adj1" fmla="val 18749"/>
              <a:gd name="adj2" fmla="val 4062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A9049454-DA5A-7142-A3AB-C01C2CD43F57}"/>
              </a:ext>
            </a:extLst>
          </p:cNvPr>
          <p:cNvSpPr/>
          <p:nvPr/>
        </p:nvSpPr>
        <p:spPr>
          <a:xfrm>
            <a:off x="1117600" y="2810933"/>
            <a:ext cx="1634067" cy="5926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BC8E7FA6-9BEF-D942-9A0E-7EC7CC332830}"/>
              </a:ext>
            </a:extLst>
          </p:cNvPr>
          <p:cNvSpPr/>
          <p:nvPr/>
        </p:nvSpPr>
        <p:spPr>
          <a:xfrm>
            <a:off x="3926793" y="1183593"/>
            <a:ext cx="1089588" cy="68366"/>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プレースホルダー 2">
            <a:extLst>
              <a:ext uri="{FF2B5EF4-FFF2-40B4-BE49-F238E27FC236}">
                <a16:creationId xmlns:a16="http://schemas.microsoft.com/office/drawing/2014/main" id="{2B18D2B9-3835-E845-B5DB-11ABD8554E4A}"/>
              </a:ext>
            </a:extLst>
          </p:cNvPr>
          <p:cNvSpPr txBox="1">
            <a:spLocks/>
          </p:cNvSpPr>
          <p:nvPr/>
        </p:nvSpPr>
        <p:spPr>
          <a:xfrm>
            <a:off x="5909732" y="2917196"/>
            <a:ext cx="2922567" cy="1506058"/>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None/>
            </a:pPr>
            <a:r>
              <a:rPr kumimoji="1" lang="en-US" altLang="ja-JP" dirty="0"/>
              <a:t>【</a:t>
            </a:r>
            <a:r>
              <a:rPr kumimoji="1" lang="ja-JP" altLang="en-US"/>
              <a:t>補足</a:t>
            </a:r>
            <a:r>
              <a:rPr kumimoji="1" lang="en-US" altLang="ja-JP" dirty="0"/>
              <a:t>】</a:t>
            </a:r>
          </a:p>
          <a:p>
            <a:pPr marL="114300" indent="0">
              <a:buNone/>
            </a:pPr>
            <a:r>
              <a:rPr kumimoji="1" lang="ja-JP" altLang="en-US" sz="1700"/>
              <a:t>インスタンスは</a:t>
            </a:r>
            <a:r>
              <a:rPr kumimoji="1" lang="en-US" altLang="ja-JP" sz="1700" dirty="0"/>
              <a:t>EC2</a:t>
            </a:r>
            <a:r>
              <a:rPr kumimoji="1" lang="ja-JP" altLang="en-US" sz="1700"/>
              <a:t>上の仮想サーバーで、インスタンスタイプからサーバースペックを選択できる。</a:t>
            </a:r>
          </a:p>
          <a:p>
            <a:pPr marL="114300" indent="0">
              <a:buNone/>
            </a:pPr>
            <a:endParaRPr kumimoji="1" lang="ja-JP" altLang="en-US"/>
          </a:p>
        </p:txBody>
      </p:sp>
      <p:sp>
        <p:nvSpPr>
          <p:cNvPr id="10" name="Google Shape;61;p14">
            <a:extLst>
              <a:ext uri="{FF2B5EF4-FFF2-40B4-BE49-F238E27FC236}">
                <a16:creationId xmlns:a16="http://schemas.microsoft.com/office/drawing/2014/main" id="{B3CEEC0C-7476-A040-9E5E-41E124EE8767}"/>
              </a:ext>
            </a:extLst>
          </p:cNvPr>
          <p:cNvSpPr txBox="1">
            <a:spLocks/>
          </p:cNvSpPr>
          <p:nvPr/>
        </p:nvSpPr>
        <p:spPr>
          <a:xfrm>
            <a:off x="7972746" y="4928097"/>
            <a:ext cx="1235483" cy="21540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r>
              <a:rPr lang="ja-JP" altLang="en-US" sz="800">
                <a:solidFill>
                  <a:schemeClr val="bg2">
                    <a:lumMod val="75000"/>
                  </a:schemeClr>
                </a:solidFill>
              </a:rPr>
              <a:t>原作者：山野智寛</a:t>
            </a:r>
            <a:endParaRPr lang="ja-JP" altLang="en-US" sz="800" dirty="0">
              <a:solidFill>
                <a:schemeClr val="bg2">
                  <a:lumMod val="75000"/>
                </a:schemeClr>
              </a:solidFill>
            </a:endParaRPr>
          </a:p>
        </p:txBody>
      </p:sp>
    </p:spTree>
    <p:extLst>
      <p:ext uri="{BB962C8B-B14F-4D97-AF65-F5344CB8AC3E}">
        <p14:creationId xmlns:p14="http://schemas.microsoft.com/office/powerpoint/2010/main" val="23909508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8C6A35-23B7-D44F-869C-66E4F8015F45}"/>
              </a:ext>
            </a:extLst>
          </p:cNvPr>
          <p:cNvSpPr>
            <a:spLocks noGrp="1"/>
          </p:cNvSpPr>
          <p:nvPr>
            <p:ph type="title"/>
          </p:nvPr>
        </p:nvSpPr>
        <p:spPr/>
        <p:txBody>
          <a:bodyPr>
            <a:normAutofit fontScale="90000"/>
          </a:bodyPr>
          <a:lstStyle/>
          <a:p>
            <a:r>
              <a:rPr kumimoji="1" lang="ja-JP" altLang="en-US"/>
              <a:t>④インスタンスのスペックを選択する</a:t>
            </a:r>
          </a:p>
        </p:txBody>
      </p:sp>
      <p:sp>
        <p:nvSpPr>
          <p:cNvPr id="3" name="テキスト プレースホルダー 2">
            <a:extLst>
              <a:ext uri="{FF2B5EF4-FFF2-40B4-BE49-F238E27FC236}">
                <a16:creationId xmlns:a16="http://schemas.microsoft.com/office/drawing/2014/main" id="{D6FB8A03-8481-434F-84BD-75BA0F7A8873}"/>
              </a:ext>
            </a:extLst>
          </p:cNvPr>
          <p:cNvSpPr>
            <a:spLocks noGrp="1"/>
          </p:cNvSpPr>
          <p:nvPr>
            <p:ph type="body" idx="1"/>
          </p:nvPr>
        </p:nvSpPr>
        <p:spPr>
          <a:xfrm>
            <a:off x="5867400" y="1152475"/>
            <a:ext cx="2964900" cy="1063783"/>
          </a:xfrm>
        </p:spPr>
        <p:txBody>
          <a:bodyPr>
            <a:normAutofit/>
          </a:bodyPr>
          <a:lstStyle/>
          <a:p>
            <a:pPr marL="114300" indent="0">
              <a:buNone/>
            </a:pPr>
            <a:r>
              <a:rPr kumimoji="1" lang="en-US" altLang="ja-JP" dirty="0">
                <a:solidFill>
                  <a:schemeClr val="bg2"/>
                </a:solidFill>
              </a:rPr>
              <a:t>1. </a:t>
            </a:r>
            <a:r>
              <a:rPr kumimoji="1" lang="en-US" altLang="ja-JP" dirty="0">
                <a:solidFill>
                  <a:srgbClr val="FF0000"/>
                </a:solidFill>
              </a:rPr>
              <a:t>Ubuntu Server 20.04 </a:t>
            </a:r>
            <a:r>
              <a:rPr kumimoji="1" lang="en-US" altLang="ja-JP" dirty="0"/>
              <a:t>; 64</a:t>
            </a:r>
            <a:r>
              <a:rPr kumimoji="1" lang="ja-JP" altLang="en-US"/>
              <a:t>ビット</a:t>
            </a:r>
            <a:r>
              <a:rPr kumimoji="1" lang="en-US" altLang="ja-JP" dirty="0"/>
              <a:t>(x86)</a:t>
            </a:r>
            <a:r>
              <a:rPr kumimoji="1" lang="ja-JP" altLang="en-US"/>
              <a:t>を選択する。</a:t>
            </a:r>
            <a:endParaRPr kumimoji="1" lang="en-US" altLang="ja-JP" dirty="0"/>
          </a:p>
        </p:txBody>
      </p:sp>
      <p:pic>
        <p:nvPicPr>
          <p:cNvPr id="9" name="図 8" descr="グラフィカル ユーザー インターフェイス, テキスト, アプリケーション, メール&#10;&#10;自動的に生成された説明">
            <a:extLst>
              <a:ext uri="{FF2B5EF4-FFF2-40B4-BE49-F238E27FC236}">
                <a16:creationId xmlns:a16="http://schemas.microsoft.com/office/drawing/2014/main" id="{FDF72B6B-FF63-D14F-9B98-227CF2FD6BB1}"/>
              </a:ext>
            </a:extLst>
          </p:cNvPr>
          <p:cNvPicPr>
            <a:picLocks noChangeAspect="1"/>
          </p:cNvPicPr>
          <p:nvPr/>
        </p:nvPicPr>
        <p:blipFill rotWithShape="1">
          <a:blip r:embed="rId2"/>
          <a:srcRect b="41047"/>
          <a:stretch/>
        </p:blipFill>
        <p:spPr>
          <a:xfrm>
            <a:off x="311700" y="1152475"/>
            <a:ext cx="5466240" cy="2014058"/>
          </a:xfrm>
          <a:prstGeom prst="rect">
            <a:avLst/>
          </a:prstGeom>
        </p:spPr>
      </p:pic>
      <p:pic>
        <p:nvPicPr>
          <p:cNvPr id="11" name="図 10" descr="テーブル&#10;&#10;自動的に生成された説明">
            <a:extLst>
              <a:ext uri="{FF2B5EF4-FFF2-40B4-BE49-F238E27FC236}">
                <a16:creationId xmlns:a16="http://schemas.microsoft.com/office/drawing/2014/main" id="{1C6CCBBD-9F14-9844-8768-33A47F7E33CB}"/>
              </a:ext>
            </a:extLst>
          </p:cNvPr>
          <p:cNvPicPr>
            <a:picLocks noChangeAspect="1"/>
          </p:cNvPicPr>
          <p:nvPr/>
        </p:nvPicPr>
        <p:blipFill rotWithShape="1">
          <a:blip r:embed="rId3"/>
          <a:srcRect b="48730"/>
          <a:stretch/>
        </p:blipFill>
        <p:spPr>
          <a:xfrm>
            <a:off x="311700" y="3301283"/>
            <a:ext cx="5466240" cy="1751592"/>
          </a:xfrm>
          <a:prstGeom prst="rect">
            <a:avLst/>
          </a:prstGeom>
        </p:spPr>
      </p:pic>
      <p:sp>
        <p:nvSpPr>
          <p:cNvPr id="12" name="正方形/長方形 11">
            <a:extLst>
              <a:ext uri="{FF2B5EF4-FFF2-40B4-BE49-F238E27FC236}">
                <a16:creationId xmlns:a16="http://schemas.microsoft.com/office/drawing/2014/main" id="{70026A47-BFC1-0749-8FFA-79289E652E9A}"/>
              </a:ext>
            </a:extLst>
          </p:cNvPr>
          <p:cNvSpPr/>
          <p:nvPr/>
        </p:nvSpPr>
        <p:spPr>
          <a:xfrm>
            <a:off x="3926793" y="1183593"/>
            <a:ext cx="1089588" cy="68366"/>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458F0A92-387F-E84F-990E-35F0A4FB2E3E}"/>
              </a:ext>
            </a:extLst>
          </p:cNvPr>
          <p:cNvSpPr/>
          <p:nvPr/>
        </p:nvSpPr>
        <p:spPr>
          <a:xfrm>
            <a:off x="3926793" y="3342236"/>
            <a:ext cx="1089588" cy="68366"/>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AE87309D-1B8F-AC44-9DE1-797C661443BC}"/>
              </a:ext>
            </a:extLst>
          </p:cNvPr>
          <p:cNvSpPr/>
          <p:nvPr/>
        </p:nvSpPr>
        <p:spPr>
          <a:xfrm>
            <a:off x="940340" y="2571750"/>
            <a:ext cx="4766397" cy="3335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FA250544-2580-B245-AAE5-EE10BAEEBCF0}"/>
              </a:ext>
            </a:extLst>
          </p:cNvPr>
          <p:cNvSpPr/>
          <p:nvPr/>
        </p:nvSpPr>
        <p:spPr>
          <a:xfrm>
            <a:off x="347133" y="4563312"/>
            <a:ext cx="5397500" cy="101822"/>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2">
            <a:extLst>
              <a:ext uri="{FF2B5EF4-FFF2-40B4-BE49-F238E27FC236}">
                <a16:creationId xmlns:a16="http://schemas.microsoft.com/office/drawing/2014/main" id="{7428E7B4-C603-0742-9C4F-A27A13B4B9FB}"/>
              </a:ext>
            </a:extLst>
          </p:cNvPr>
          <p:cNvSpPr txBox="1">
            <a:spLocks/>
          </p:cNvSpPr>
          <p:nvPr/>
        </p:nvSpPr>
        <p:spPr>
          <a:xfrm>
            <a:off x="5996553" y="3301283"/>
            <a:ext cx="2964900" cy="106378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None/>
            </a:pPr>
            <a:r>
              <a:rPr kumimoji="1" lang="en-US" altLang="ja-JP" dirty="0"/>
              <a:t>2. </a:t>
            </a:r>
            <a:r>
              <a:rPr kumimoji="1" lang="ja-JP" altLang="en-US"/>
              <a:t>インスタンスタイプは</a:t>
            </a:r>
            <a:r>
              <a:rPr kumimoji="1" lang="en-US" altLang="ja-JP" dirty="0">
                <a:solidFill>
                  <a:srgbClr val="FF0000"/>
                </a:solidFill>
              </a:rPr>
              <a:t>t2.medium</a:t>
            </a:r>
            <a:r>
              <a:rPr kumimoji="1" lang="ja-JP" altLang="en-US"/>
              <a:t>を選択する。</a:t>
            </a:r>
            <a:endParaRPr kumimoji="1" lang="en-US" altLang="ja-JP" dirty="0"/>
          </a:p>
        </p:txBody>
      </p:sp>
      <p:sp>
        <p:nvSpPr>
          <p:cNvPr id="15" name="Google Shape;61;p14">
            <a:extLst>
              <a:ext uri="{FF2B5EF4-FFF2-40B4-BE49-F238E27FC236}">
                <a16:creationId xmlns:a16="http://schemas.microsoft.com/office/drawing/2014/main" id="{A5892564-A563-694B-8939-5F3D8984508B}"/>
              </a:ext>
            </a:extLst>
          </p:cNvPr>
          <p:cNvSpPr txBox="1">
            <a:spLocks/>
          </p:cNvSpPr>
          <p:nvPr/>
        </p:nvSpPr>
        <p:spPr>
          <a:xfrm>
            <a:off x="7972746" y="4928097"/>
            <a:ext cx="1235483" cy="21540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r>
              <a:rPr lang="ja-JP" altLang="en-US" sz="800">
                <a:solidFill>
                  <a:schemeClr val="bg2">
                    <a:lumMod val="75000"/>
                  </a:schemeClr>
                </a:solidFill>
              </a:rPr>
              <a:t>原作者：山野智寛</a:t>
            </a:r>
            <a:endParaRPr lang="ja-JP" altLang="en-US" sz="800" dirty="0">
              <a:solidFill>
                <a:schemeClr val="bg2">
                  <a:lumMod val="75000"/>
                </a:schemeClr>
              </a:solidFill>
            </a:endParaRPr>
          </a:p>
        </p:txBody>
      </p:sp>
    </p:spTree>
    <p:extLst>
      <p:ext uri="{BB962C8B-B14F-4D97-AF65-F5344CB8AC3E}">
        <p14:creationId xmlns:p14="http://schemas.microsoft.com/office/powerpoint/2010/main" val="29290217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4EF9D8-BEFC-3343-B63D-4DF4F6A6D4E1}"/>
              </a:ext>
            </a:extLst>
          </p:cNvPr>
          <p:cNvSpPr>
            <a:spLocks noGrp="1"/>
          </p:cNvSpPr>
          <p:nvPr>
            <p:ph type="title"/>
          </p:nvPr>
        </p:nvSpPr>
        <p:spPr/>
        <p:txBody>
          <a:bodyPr>
            <a:normAutofit fontScale="90000"/>
          </a:bodyPr>
          <a:lstStyle/>
          <a:p>
            <a:r>
              <a:rPr kumimoji="1" lang="ja-JP" altLang="en-US"/>
              <a:t>⑤インスタンスの確認を行う</a:t>
            </a:r>
          </a:p>
        </p:txBody>
      </p:sp>
      <p:sp>
        <p:nvSpPr>
          <p:cNvPr id="3" name="テキスト プレースホルダー 2">
            <a:extLst>
              <a:ext uri="{FF2B5EF4-FFF2-40B4-BE49-F238E27FC236}">
                <a16:creationId xmlns:a16="http://schemas.microsoft.com/office/drawing/2014/main" id="{44E8311E-A09A-A04F-8228-41AB7E01CC79}"/>
              </a:ext>
            </a:extLst>
          </p:cNvPr>
          <p:cNvSpPr>
            <a:spLocks noGrp="1"/>
          </p:cNvSpPr>
          <p:nvPr>
            <p:ph type="body" idx="1"/>
          </p:nvPr>
        </p:nvSpPr>
        <p:spPr>
          <a:xfrm>
            <a:off x="5889356" y="1152475"/>
            <a:ext cx="2942944" cy="3416400"/>
          </a:xfrm>
        </p:spPr>
        <p:txBody>
          <a:bodyPr/>
          <a:lstStyle/>
          <a:p>
            <a:pPr marL="114300" indent="0">
              <a:buNone/>
            </a:pPr>
            <a:r>
              <a:rPr kumimoji="1" lang="en-US" altLang="ja-JP" dirty="0"/>
              <a:t>AMI</a:t>
            </a:r>
            <a:r>
              <a:rPr kumimoji="1" lang="ja-JP" altLang="en-US"/>
              <a:t>：</a:t>
            </a:r>
            <a:endParaRPr kumimoji="1" lang="en-US" altLang="ja-JP" dirty="0"/>
          </a:p>
          <a:p>
            <a:pPr marL="114300" indent="0">
              <a:buNone/>
            </a:pPr>
            <a:r>
              <a:rPr kumimoji="1" lang="en-US" altLang="ja-JP" dirty="0">
                <a:solidFill>
                  <a:srgbClr val="FF0000"/>
                </a:solidFill>
              </a:rPr>
              <a:t>Ubuntu Server 20.04</a:t>
            </a:r>
          </a:p>
          <a:p>
            <a:pPr marL="114300" indent="0">
              <a:buNone/>
            </a:pPr>
            <a:r>
              <a:rPr kumimoji="1" lang="ja-JP" altLang="en-US">
                <a:solidFill>
                  <a:schemeClr val="bg2"/>
                </a:solidFill>
              </a:rPr>
              <a:t>インスタンスタイプ：</a:t>
            </a:r>
            <a:endParaRPr kumimoji="1" lang="en-US" altLang="ja-JP" dirty="0">
              <a:solidFill>
                <a:schemeClr val="bg2"/>
              </a:solidFill>
            </a:endParaRPr>
          </a:p>
          <a:p>
            <a:pPr marL="114300" indent="0">
              <a:buNone/>
            </a:pPr>
            <a:r>
              <a:rPr kumimoji="1" lang="en-US" altLang="ja-JP" dirty="0">
                <a:solidFill>
                  <a:srgbClr val="FF0000"/>
                </a:solidFill>
              </a:rPr>
              <a:t>t2.medium</a:t>
            </a:r>
          </a:p>
          <a:p>
            <a:pPr marL="114300" indent="0">
              <a:buNone/>
            </a:pPr>
            <a:r>
              <a:rPr kumimoji="1" lang="ja-JP" altLang="en-US">
                <a:solidFill>
                  <a:schemeClr val="bg2"/>
                </a:solidFill>
              </a:rPr>
              <a:t>であることを確認して起動を選択する。</a:t>
            </a:r>
          </a:p>
        </p:txBody>
      </p:sp>
      <p:pic>
        <p:nvPicPr>
          <p:cNvPr id="5" name="図 4" descr="グラフィカル ユーザー インターフェイス, アプリケーション&#10;&#10;自動的に生成された説明">
            <a:extLst>
              <a:ext uri="{FF2B5EF4-FFF2-40B4-BE49-F238E27FC236}">
                <a16:creationId xmlns:a16="http://schemas.microsoft.com/office/drawing/2014/main" id="{7CC9416A-52AF-844F-989D-600DA27B6FAE}"/>
              </a:ext>
            </a:extLst>
          </p:cNvPr>
          <p:cNvPicPr>
            <a:picLocks noChangeAspect="1"/>
          </p:cNvPicPr>
          <p:nvPr/>
        </p:nvPicPr>
        <p:blipFill>
          <a:blip r:embed="rId2"/>
          <a:stretch>
            <a:fillRect/>
          </a:stretch>
        </p:blipFill>
        <p:spPr>
          <a:xfrm>
            <a:off x="311700" y="1152475"/>
            <a:ext cx="5486400" cy="3429000"/>
          </a:xfrm>
          <a:prstGeom prst="rect">
            <a:avLst/>
          </a:prstGeom>
          <a:ln>
            <a:noFill/>
          </a:ln>
        </p:spPr>
      </p:pic>
      <p:sp>
        <p:nvSpPr>
          <p:cNvPr id="6" name="正方形/長方形 5">
            <a:extLst>
              <a:ext uri="{FF2B5EF4-FFF2-40B4-BE49-F238E27FC236}">
                <a16:creationId xmlns:a16="http://schemas.microsoft.com/office/drawing/2014/main" id="{EE2BDA67-1A83-D345-8B86-A0C07A43A84D}"/>
              </a:ext>
            </a:extLst>
          </p:cNvPr>
          <p:cNvSpPr/>
          <p:nvPr/>
        </p:nvSpPr>
        <p:spPr>
          <a:xfrm>
            <a:off x="3926793" y="1183593"/>
            <a:ext cx="1089588" cy="68366"/>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C731B35E-8B3C-C044-906F-37E54608B378}"/>
              </a:ext>
            </a:extLst>
          </p:cNvPr>
          <p:cNvSpPr/>
          <p:nvPr/>
        </p:nvSpPr>
        <p:spPr>
          <a:xfrm>
            <a:off x="311700" y="2200759"/>
            <a:ext cx="3849595" cy="75166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7DEE1BF1-9D2D-CC4A-BF9F-2DA30C2EA3CB}"/>
              </a:ext>
            </a:extLst>
          </p:cNvPr>
          <p:cNvSpPr/>
          <p:nvPr/>
        </p:nvSpPr>
        <p:spPr>
          <a:xfrm>
            <a:off x="5606832" y="4322213"/>
            <a:ext cx="156521" cy="102592"/>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Google Shape;61;p14">
            <a:extLst>
              <a:ext uri="{FF2B5EF4-FFF2-40B4-BE49-F238E27FC236}">
                <a16:creationId xmlns:a16="http://schemas.microsoft.com/office/drawing/2014/main" id="{A3ABF054-3331-2C45-999C-83CA24955D1D}"/>
              </a:ext>
            </a:extLst>
          </p:cNvPr>
          <p:cNvSpPr txBox="1">
            <a:spLocks/>
          </p:cNvSpPr>
          <p:nvPr/>
        </p:nvSpPr>
        <p:spPr>
          <a:xfrm>
            <a:off x="7972746" y="4928097"/>
            <a:ext cx="1235483" cy="21540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r>
              <a:rPr lang="ja-JP" altLang="en-US" sz="800">
                <a:solidFill>
                  <a:schemeClr val="bg2">
                    <a:lumMod val="75000"/>
                  </a:schemeClr>
                </a:solidFill>
              </a:rPr>
              <a:t>原作者：山野智寛</a:t>
            </a:r>
            <a:endParaRPr lang="ja-JP" altLang="en-US" sz="800" dirty="0">
              <a:solidFill>
                <a:schemeClr val="bg2">
                  <a:lumMod val="75000"/>
                </a:schemeClr>
              </a:solidFill>
            </a:endParaRPr>
          </a:p>
        </p:txBody>
      </p:sp>
    </p:spTree>
    <p:extLst>
      <p:ext uri="{BB962C8B-B14F-4D97-AF65-F5344CB8AC3E}">
        <p14:creationId xmlns:p14="http://schemas.microsoft.com/office/powerpoint/2010/main" val="20222895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488F3E-006D-F940-9C33-1B019A9ED9EC}"/>
              </a:ext>
            </a:extLst>
          </p:cNvPr>
          <p:cNvSpPr>
            <a:spLocks noGrp="1"/>
          </p:cNvSpPr>
          <p:nvPr>
            <p:ph type="title"/>
          </p:nvPr>
        </p:nvSpPr>
        <p:spPr/>
        <p:txBody>
          <a:bodyPr>
            <a:normAutofit fontScale="90000"/>
          </a:bodyPr>
          <a:lstStyle/>
          <a:p>
            <a:r>
              <a:rPr kumimoji="1" lang="ja-JP" altLang="en-US"/>
              <a:t>⑥キーペアを作成する</a:t>
            </a:r>
          </a:p>
        </p:txBody>
      </p:sp>
      <p:sp>
        <p:nvSpPr>
          <p:cNvPr id="3" name="テキスト プレースホルダー 2">
            <a:extLst>
              <a:ext uri="{FF2B5EF4-FFF2-40B4-BE49-F238E27FC236}">
                <a16:creationId xmlns:a16="http://schemas.microsoft.com/office/drawing/2014/main" id="{52AF2E41-81CA-4D4A-8F14-C0060B485154}"/>
              </a:ext>
            </a:extLst>
          </p:cNvPr>
          <p:cNvSpPr>
            <a:spLocks noGrp="1"/>
          </p:cNvSpPr>
          <p:nvPr>
            <p:ph type="body" idx="1"/>
          </p:nvPr>
        </p:nvSpPr>
        <p:spPr>
          <a:xfrm>
            <a:off x="5839980" y="1152475"/>
            <a:ext cx="2992319" cy="1706962"/>
          </a:xfrm>
        </p:spPr>
        <p:txBody>
          <a:bodyPr>
            <a:normAutofit/>
          </a:bodyPr>
          <a:lstStyle/>
          <a:p>
            <a:pPr marL="114300" indent="0">
              <a:buNone/>
            </a:pPr>
            <a:r>
              <a:rPr kumimoji="1" lang="ja-JP" altLang="en-US" sz="1400"/>
              <a:t>キーペアはインスタンスに安全な</a:t>
            </a:r>
            <a:r>
              <a:rPr kumimoji="1" lang="en-US" altLang="ja-JP" sz="1400" dirty="0"/>
              <a:t>SSH</a:t>
            </a:r>
            <a:r>
              <a:rPr kumimoji="1" lang="ja-JP" altLang="en-US" sz="1400"/>
              <a:t>接続のために必要。</a:t>
            </a:r>
            <a:endParaRPr kumimoji="1" lang="en-US" altLang="ja-JP" sz="1400" dirty="0"/>
          </a:p>
          <a:p>
            <a:pPr marL="114300" indent="0">
              <a:buNone/>
            </a:pPr>
            <a:r>
              <a:rPr kumimoji="1" lang="ja-JP" altLang="en-US" sz="1400"/>
              <a:t>「新しいキーペアの作成」を選択し、個人で好きなキーペア名（例：</a:t>
            </a:r>
            <a:r>
              <a:rPr kumimoji="1" lang="en-US" altLang="ja-JP" sz="1400" dirty="0"/>
              <a:t>GCI2021_Summer</a:t>
            </a:r>
            <a:r>
              <a:rPr kumimoji="1" lang="ja-JP" altLang="en-US" sz="1400"/>
              <a:t>）を決めてダウンロードを行う。</a:t>
            </a:r>
            <a:endParaRPr kumimoji="1" lang="en-US" altLang="ja-JP" sz="1400" dirty="0"/>
          </a:p>
          <a:p>
            <a:pPr marL="114300" indent="0">
              <a:buNone/>
            </a:pPr>
            <a:endParaRPr kumimoji="1" lang="ja-JP" altLang="en-US" sz="1400"/>
          </a:p>
        </p:txBody>
      </p:sp>
      <p:pic>
        <p:nvPicPr>
          <p:cNvPr id="5" name="図 4" descr="グラフィカル ユーザー インターフェイス, テキスト, アプリケーション, Word&#10;&#10;自動的に生成された説明">
            <a:extLst>
              <a:ext uri="{FF2B5EF4-FFF2-40B4-BE49-F238E27FC236}">
                <a16:creationId xmlns:a16="http://schemas.microsoft.com/office/drawing/2014/main" id="{6B38E786-3550-3049-A117-D659ECAB8FB3}"/>
              </a:ext>
            </a:extLst>
          </p:cNvPr>
          <p:cNvPicPr>
            <a:picLocks noChangeAspect="1"/>
          </p:cNvPicPr>
          <p:nvPr/>
        </p:nvPicPr>
        <p:blipFill>
          <a:blip r:embed="rId3"/>
          <a:stretch>
            <a:fillRect/>
          </a:stretch>
        </p:blipFill>
        <p:spPr>
          <a:xfrm>
            <a:off x="311700" y="1152475"/>
            <a:ext cx="5466239" cy="3416400"/>
          </a:xfrm>
          <a:prstGeom prst="rect">
            <a:avLst/>
          </a:prstGeom>
        </p:spPr>
      </p:pic>
      <p:pic>
        <p:nvPicPr>
          <p:cNvPr id="7" name="図 6" descr="グラフィカル ユーザー インターフェイス, テキスト, アプリケーション, Word&#10;&#10;自動的に生成された説明">
            <a:extLst>
              <a:ext uri="{FF2B5EF4-FFF2-40B4-BE49-F238E27FC236}">
                <a16:creationId xmlns:a16="http://schemas.microsoft.com/office/drawing/2014/main" id="{43DD9AC7-662A-AD4F-9FFF-5220230A4EE1}"/>
              </a:ext>
            </a:extLst>
          </p:cNvPr>
          <p:cNvPicPr>
            <a:picLocks noChangeAspect="1"/>
          </p:cNvPicPr>
          <p:nvPr/>
        </p:nvPicPr>
        <p:blipFill rotWithShape="1">
          <a:blip r:embed="rId4"/>
          <a:srcRect l="31584" t="31776" r="31617" b="24331"/>
          <a:stretch/>
        </p:blipFill>
        <p:spPr>
          <a:xfrm>
            <a:off x="3643086" y="3327533"/>
            <a:ext cx="2196895" cy="1637706"/>
          </a:xfrm>
          <a:prstGeom prst="rect">
            <a:avLst/>
          </a:prstGeom>
        </p:spPr>
      </p:pic>
      <p:sp>
        <p:nvSpPr>
          <p:cNvPr id="8" name="下矢印 7">
            <a:extLst>
              <a:ext uri="{FF2B5EF4-FFF2-40B4-BE49-F238E27FC236}">
                <a16:creationId xmlns:a16="http://schemas.microsoft.com/office/drawing/2014/main" id="{325AC897-C416-8249-9C31-270A568C3C86}"/>
              </a:ext>
            </a:extLst>
          </p:cNvPr>
          <p:cNvSpPr/>
          <p:nvPr/>
        </p:nvSpPr>
        <p:spPr>
          <a:xfrm rot="18138006">
            <a:off x="3312438" y="3654685"/>
            <a:ext cx="169120" cy="475362"/>
          </a:xfrm>
          <a:prstGeom prst="downArrow">
            <a:avLst>
              <a:gd name="adj1" fmla="val 18749"/>
              <a:gd name="adj2" fmla="val 4062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06C2B1BB-4527-8242-8AA9-D0DB5D377876}"/>
              </a:ext>
            </a:extLst>
          </p:cNvPr>
          <p:cNvSpPr/>
          <p:nvPr/>
        </p:nvSpPr>
        <p:spPr>
          <a:xfrm>
            <a:off x="3926793" y="1183593"/>
            <a:ext cx="1089588" cy="68366"/>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プレースホルダー 2">
            <a:extLst>
              <a:ext uri="{FF2B5EF4-FFF2-40B4-BE49-F238E27FC236}">
                <a16:creationId xmlns:a16="http://schemas.microsoft.com/office/drawing/2014/main" id="{44C22516-867F-0C45-9D8C-D87CBF5175F7}"/>
              </a:ext>
            </a:extLst>
          </p:cNvPr>
          <p:cNvSpPr txBox="1">
            <a:spLocks/>
          </p:cNvSpPr>
          <p:nvPr/>
        </p:nvSpPr>
        <p:spPr>
          <a:xfrm>
            <a:off x="5839980" y="2988930"/>
            <a:ext cx="2992319" cy="170696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kumimoji="1" lang="en-US" altLang="ja-JP" sz="1400" dirty="0"/>
              <a:t>【</a:t>
            </a:r>
            <a:r>
              <a:rPr kumimoji="1" lang="ja-JP" altLang="en-US" sz="1400"/>
              <a:t>注意</a:t>
            </a:r>
            <a:r>
              <a:rPr kumimoji="1" lang="en-US" altLang="ja-JP" sz="1400" dirty="0"/>
              <a:t>】</a:t>
            </a:r>
          </a:p>
          <a:p>
            <a:pPr marL="114300" indent="0">
              <a:buFont typeface="Arial"/>
              <a:buNone/>
            </a:pPr>
            <a:r>
              <a:rPr kumimoji="1" lang="ja-JP" altLang="en-US" sz="1400"/>
              <a:t>キーペア名は第三者から特定されにくいものにし、キーファイルは安全な場所に保管すること！</a:t>
            </a:r>
            <a:endParaRPr kumimoji="1" lang="en-US" altLang="ja-JP" sz="1400" dirty="0"/>
          </a:p>
          <a:p>
            <a:pPr marL="114300" indent="0">
              <a:buFont typeface="Arial"/>
              <a:buNone/>
            </a:pPr>
            <a:r>
              <a:rPr kumimoji="1" lang="ja-JP" altLang="en-US" sz="1400"/>
              <a:t>キーファイルを失った場合、復元することが出来ない。</a:t>
            </a:r>
            <a:endParaRPr kumimoji="1" lang="en-US" altLang="ja-JP" sz="1400" dirty="0"/>
          </a:p>
        </p:txBody>
      </p:sp>
      <p:sp>
        <p:nvSpPr>
          <p:cNvPr id="11" name="Google Shape;61;p14">
            <a:extLst>
              <a:ext uri="{FF2B5EF4-FFF2-40B4-BE49-F238E27FC236}">
                <a16:creationId xmlns:a16="http://schemas.microsoft.com/office/drawing/2014/main" id="{6AA417B8-94A2-DD4A-A788-70CFCB19C3C6}"/>
              </a:ext>
            </a:extLst>
          </p:cNvPr>
          <p:cNvSpPr txBox="1">
            <a:spLocks/>
          </p:cNvSpPr>
          <p:nvPr/>
        </p:nvSpPr>
        <p:spPr>
          <a:xfrm>
            <a:off x="7972746" y="4928097"/>
            <a:ext cx="1235483" cy="21540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r>
              <a:rPr lang="ja-JP" altLang="en-US" sz="800">
                <a:solidFill>
                  <a:schemeClr val="bg2">
                    <a:lumMod val="75000"/>
                  </a:schemeClr>
                </a:solidFill>
              </a:rPr>
              <a:t>原作者：山野智寛</a:t>
            </a:r>
            <a:endParaRPr lang="ja-JP" altLang="en-US" sz="800" dirty="0">
              <a:solidFill>
                <a:schemeClr val="bg2">
                  <a:lumMod val="75000"/>
                </a:schemeClr>
              </a:solidFill>
            </a:endParaRPr>
          </a:p>
        </p:txBody>
      </p:sp>
    </p:spTree>
    <p:extLst>
      <p:ext uri="{BB962C8B-B14F-4D97-AF65-F5344CB8AC3E}">
        <p14:creationId xmlns:p14="http://schemas.microsoft.com/office/powerpoint/2010/main" val="20261817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99AEAF-3DF9-794C-80AF-1FCDED0DB8D0}"/>
              </a:ext>
            </a:extLst>
          </p:cNvPr>
          <p:cNvSpPr>
            <a:spLocks noGrp="1"/>
          </p:cNvSpPr>
          <p:nvPr>
            <p:ph type="title"/>
          </p:nvPr>
        </p:nvSpPr>
        <p:spPr/>
        <p:txBody>
          <a:bodyPr>
            <a:normAutofit fontScale="90000"/>
          </a:bodyPr>
          <a:lstStyle/>
          <a:p>
            <a:r>
              <a:rPr kumimoji="1" lang="ja-JP" altLang="en-US"/>
              <a:t>⑦</a:t>
            </a:r>
            <a:r>
              <a:rPr kumimoji="1" lang="en-US" altLang="ja-JP" dirty="0" err="1"/>
              <a:t>pem</a:t>
            </a:r>
            <a:r>
              <a:rPr kumimoji="1" lang="ja-JP" altLang="en-US"/>
              <a:t>ファイルをダウンロード</a:t>
            </a:r>
          </a:p>
        </p:txBody>
      </p:sp>
      <p:sp>
        <p:nvSpPr>
          <p:cNvPr id="3" name="テキスト プレースホルダー 2">
            <a:extLst>
              <a:ext uri="{FF2B5EF4-FFF2-40B4-BE49-F238E27FC236}">
                <a16:creationId xmlns:a16="http://schemas.microsoft.com/office/drawing/2014/main" id="{91BFD4E7-C309-3E40-BBEB-AEF806324F94}"/>
              </a:ext>
            </a:extLst>
          </p:cNvPr>
          <p:cNvSpPr>
            <a:spLocks noGrp="1"/>
          </p:cNvSpPr>
          <p:nvPr>
            <p:ph type="body" idx="1"/>
          </p:nvPr>
        </p:nvSpPr>
        <p:spPr>
          <a:xfrm>
            <a:off x="5866108" y="1152475"/>
            <a:ext cx="2966192" cy="3416400"/>
          </a:xfrm>
        </p:spPr>
        <p:txBody>
          <a:bodyPr/>
          <a:lstStyle/>
          <a:p>
            <a:pPr marL="114300" indent="0">
              <a:buNone/>
            </a:pPr>
            <a:r>
              <a:rPr kumimoji="1" lang="ja-JP" altLang="en-US"/>
              <a:t>ダンロード後、</a:t>
            </a:r>
            <a:r>
              <a:rPr kumimoji="1" lang="en-US" altLang="ja-JP" dirty="0" err="1"/>
              <a:t>pem</a:t>
            </a:r>
            <a:r>
              <a:rPr kumimoji="1" lang="ja-JP" altLang="en-US"/>
              <a:t>ファイル（キーファイル）は各個人で異なる場所に保存される。</a:t>
            </a:r>
            <a:endParaRPr kumimoji="1" lang="en-US" altLang="ja-JP" dirty="0"/>
          </a:p>
          <a:p>
            <a:pPr marL="114300" indent="0">
              <a:buNone/>
            </a:pPr>
            <a:r>
              <a:rPr kumimoji="1" lang="ja-JP" altLang="en-US" u="sng"/>
              <a:t>ターミナルでの操作を簡潔にするために、デスクトップに移動させることをおすすめする。</a:t>
            </a:r>
          </a:p>
        </p:txBody>
      </p:sp>
      <p:pic>
        <p:nvPicPr>
          <p:cNvPr id="5" name="図 4" descr="グラフィカル ユーザー インターフェイス, アプリケーション, Word&#10;&#10;自動的に生成された説明">
            <a:extLst>
              <a:ext uri="{FF2B5EF4-FFF2-40B4-BE49-F238E27FC236}">
                <a16:creationId xmlns:a16="http://schemas.microsoft.com/office/drawing/2014/main" id="{4CC97AE0-EDAF-124E-9AD7-49F707531C73}"/>
              </a:ext>
            </a:extLst>
          </p:cNvPr>
          <p:cNvPicPr>
            <a:picLocks noChangeAspect="1"/>
          </p:cNvPicPr>
          <p:nvPr/>
        </p:nvPicPr>
        <p:blipFill>
          <a:blip r:embed="rId2"/>
          <a:stretch>
            <a:fillRect/>
          </a:stretch>
        </p:blipFill>
        <p:spPr>
          <a:xfrm>
            <a:off x="311700" y="1141332"/>
            <a:ext cx="4546772" cy="2841732"/>
          </a:xfrm>
          <a:prstGeom prst="rect">
            <a:avLst/>
          </a:prstGeom>
        </p:spPr>
      </p:pic>
      <p:pic>
        <p:nvPicPr>
          <p:cNvPr id="9" name="図 8" descr="夕日に映る山と雲&#10;&#10;自動的に生成された説明">
            <a:extLst>
              <a:ext uri="{FF2B5EF4-FFF2-40B4-BE49-F238E27FC236}">
                <a16:creationId xmlns:a16="http://schemas.microsoft.com/office/drawing/2014/main" id="{D01B1FB6-8186-5D4D-9787-219981C7E47F}"/>
              </a:ext>
            </a:extLst>
          </p:cNvPr>
          <p:cNvPicPr>
            <a:picLocks noChangeAspect="1"/>
          </p:cNvPicPr>
          <p:nvPr/>
        </p:nvPicPr>
        <p:blipFill rotWithShape="1">
          <a:blip r:embed="rId3"/>
          <a:srcRect l="19876" b="21957"/>
          <a:stretch/>
        </p:blipFill>
        <p:spPr>
          <a:xfrm>
            <a:off x="2146515" y="3030186"/>
            <a:ext cx="3354950" cy="2042383"/>
          </a:xfrm>
          <a:prstGeom prst="rect">
            <a:avLst/>
          </a:prstGeom>
        </p:spPr>
      </p:pic>
      <p:sp>
        <p:nvSpPr>
          <p:cNvPr id="10" name="正方形/長方形 9">
            <a:extLst>
              <a:ext uri="{FF2B5EF4-FFF2-40B4-BE49-F238E27FC236}">
                <a16:creationId xmlns:a16="http://schemas.microsoft.com/office/drawing/2014/main" id="{980DD138-BEFF-504A-8962-0DB2F5E2E54A}"/>
              </a:ext>
            </a:extLst>
          </p:cNvPr>
          <p:cNvSpPr/>
          <p:nvPr/>
        </p:nvSpPr>
        <p:spPr>
          <a:xfrm>
            <a:off x="311700" y="3802284"/>
            <a:ext cx="753171" cy="18078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a:extLst>
              <a:ext uri="{FF2B5EF4-FFF2-40B4-BE49-F238E27FC236}">
                <a16:creationId xmlns:a16="http://schemas.microsoft.com/office/drawing/2014/main" id="{EFD0F2F3-4272-4E4F-8958-B8278493DB03}"/>
              </a:ext>
            </a:extLst>
          </p:cNvPr>
          <p:cNvSpPr/>
          <p:nvPr/>
        </p:nvSpPr>
        <p:spPr>
          <a:xfrm>
            <a:off x="1125638" y="3851476"/>
            <a:ext cx="960110" cy="8239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84AE50F3-8D8B-2347-B4D8-A62C18113A3E}"/>
              </a:ext>
            </a:extLst>
          </p:cNvPr>
          <p:cNvSpPr/>
          <p:nvPr/>
        </p:nvSpPr>
        <p:spPr>
          <a:xfrm>
            <a:off x="5104435" y="3030186"/>
            <a:ext cx="397030" cy="3554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C675C5AF-3270-8B44-918F-B6F30F93DE4E}"/>
              </a:ext>
            </a:extLst>
          </p:cNvPr>
          <p:cNvSpPr/>
          <p:nvPr/>
        </p:nvSpPr>
        <p:spPr>
          <a:xfrm>
            <a:off x="3308449" y="1152475"/>
            <a:ext cx="922525" cy="80000"/>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Google Shape;61;p14">
            <a:extLst>
              <a:ext uri="{FF2B5EF4-FFF2-40B4-BE49-F238E27FC236}">
                <a16:creationId xmlns:a16="http://schemas.microsoft.com/office/drawing/2014/main" id="{EAE1F24A-D0A9-C04E-B680-D5FD9441A338}"/>
              </a:ext>
            </a:extLst>
          </p:cNvPr>
          <p:cNvSpPr txBox="1">
            <a:spLocks/>
          </p:cNvSpPr>
          <p:nvPr/>
        </p:nvSpPr>
        <p:spPr>
          <a:xfrm>
            <a:off x="7972746" y="4928097"/>
            <a:ext cx="1235483" cy="21540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r>
              <a:rPr lang="ja-JP" altLang="en-US" sz="800">
                <a:solidFill>
                  <a:schemeClr val="bg2">
                    <a:lumMod val="75000"/>
                  </a:schemeClr>
                </a:solidFill>
              </a:rPr>
              <a:t>原作者：山野智寛</a:t>
            </a:r>
            <a:endParaRPr lang="ja-JP" altLang="en-US" sz="800" dirty="0">
              <a:solidFill>
                <a:schemeClr val="bg2">
                  <a:lumMod val="75000"/>
                </a:schemeClr>
              </a:solidFill>
            </a:endParaRPr>
          </a:p>
        </p:txBody>
      </p:sp>
    </p:spTree>
    <p:extLst>
      <p:ext uri="{BB962C8B-B14F-4D97-AF65-F5344CB8AC3E}">
        <p14:creationId xmlns:p14="http://schemas.microsoft.com/office/powerpoint/2010/main" val="23956101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BFB6F8-0F31-CD44-ADDC-92B4F81B194B}"/>
              </a:ext>
            </a:extLst>
          </p:cNvPr>
          <p:cNvSpPr>
            <a:spLocks noGrp="1"/>
          </p:cNvSpPr>
          <p:nvPr>
            <p:ph type="title"/>
          </p:nvPr>
        </p:nvSpPr>
        <p:spPr/>
        <p:txBody>
          <a:bodyPr>
            <a:normAutofit fontScale="90000"/>
          </a:bodyPr>
          <a:lstStyle/>
          <a:p>
            <a:r>
              <a:rPr kumimoji="1" lang="ja-JP" altLang="en-US"/>
              <a:t>⑧インスタンスステータスの確認</a:t>
            </a:r>
          </a:p>
        </p:txBody>
      </p:sp>
      <p:pic>
        <p:nvPicPr>
          <p:cNvPr id="5" name="図 4" descr="グラフィカル ユーザー インターフェイス, テキスト, アプリケーション, メール&#10;&#10;自動的に生成された説明">
            <a:extLst>
              <a:ext uri="{FF2B5EF4-FFF2-40B4-BE49-F238E27FC236}">
                <a16:creationId xmlns:a16="http://schemas.microsoft.com/office/drawing/2014/main" id="{1CF660B4-DF5F-894E-82E5-59410C3650E7}"/>
              </a:ext>
            </a:extLst>
          </p:cNvPr>
          <p:cNvPicPr>
            <a:picLocks noChangeAspect="1"/>
          </p:cNvPicPr>
          <p:nvPr/>
        </p:nvPicPr>
        <p:blipFill rotWithShape="1">
          <a:blip r:embed="rId2"/>
          <a:srcRect b="39366"/>
          <a:stretch/>
        </p:blipFill>
        <p:spPr>
          <a:xfrm>
            <a:off x="311700" y="1152475"/>
            <a:ext cx="4091766" cy="1550620"/>
          </a:xfrm>
          <a:prstGeom prst="rect">
            <a:avLst/>
          </a:prstGeom>
        </p:spPr>
      </p:pic>
      <p:pic>
        <p:nvPicPr>
          <p:cNvPr id="9" name="図 8" descr="グラフィカル ユーザー インターフェイス, テキスト, アプリケーション, Word&#10;&#10;自動的に生成された説明">
            <a:extLst>
              <a:ext uri="{FF2B5EF4-FFF2-40B4-BE49-F238E27FC236}">
                <a16:creationId xmlns:a16="http://schemas.microsoft.com/office/drawing/2014/main" id="{4327C6A1-7AE1-CC4E-842D-F11693DAF941}"/>
              </a:ext>
            </a:extLst>
          </p:cNvPr>
          <p:cNvPicPr>
            <a:picLocks noChangeAspect="1"/>
          </p:cNvPicPr>
          <p:nvPr/>
        </p:nvPicPr>
        <p:blipFill rotWithShape="1">
          <a:blip r:embed="rId3"/>
          <a:srcRect l="12374" b="65911"/>
          <a:stretch/>
        </p:blipFill>
        <p:spPr>
          <a:xfrm>
            <a:off x="311700" y="2746803"/>
            <a:ext cx="4367625" cy="1061964"/>
          </a:xfrm>
          <a:prstGeom prst="rect">
            <a:avLst/>
          </a:prstGeom>
        </p:spPr>
      </p:pic>
      <p:pic>
        <p:nvPicPr>
          <p:cNvPr id="7" name="図 6" descr="グラフィカル ユーザー インターフェイス, テキスト, アプリケーション, メール, Web サイト&#10;&#10;自動的に生成された説明">
            <a:extLst>
              <a:ext uri="{FF2B5EF4-FFF2-40B4-BE49-F238E27FC236}">
                <a16:creationId xmlns:a16="http://schemas.microsoft.com/office/drawing/2014/main" id="{773FA9D5-307A-A249-A8DB-4E423797ADF9}"/>
              </a:ext>
            </a:extLst>
          </p:cNvPr>
          <p:cNvPicPr>
            <a:picLocks noChangeAspect="1"/>
          </p:cNvPicPr>
          <p:nvPr/>
        </p:nvPicPr>
        <p:blipFill rotWithShape="1">
          <a:blip r:embed="rId4"/>
          <a:srcRect l="14388" t="15772" r="1886" b="44875"/>
          <a:stretch/>
        </p:blipFill>
        <p:spPr>
          <a:xfrm>
            <a:off x="988598" y="3606426"/>
            <a:ext cx="4877510" cy="1432800"/>
          </a:xfrm>
          <a:prstGeom prst="rect">
            <a:avLst/>
          </a:prstGeom>
        </p:spPr>
      </p:pic>
      <p:sp>
        <p:nvSpPr>
          <p:cNvPr id="10" name="テキスト プレースホルダー 2">
            <a:extLst>
              <a:ext uri="{FF2B5EF4-FFF2-40B4-BE49-F238E27FC236}">
                <a16:creationId xmlns:a16="http://schemas.microsoft.com/office/drawing/2014/main" id="{061AA302-F9FF-1C4F-93FB-871952684FC8}"/>
              </a:ext>
            </a:extLst>
          </p:cNvPr>
          <p:cNvSpPr>
            <a:spLocks noGrp="1"/>
          </p:cNvSpPr>
          <p:nvPr>
            <p:ph type="body" idx="1"/>
          </p:nvPr>
        </p:nvSpPr>
        <p:spPr>
          <a:xfrm>
            <a:off x="5866108" y="1152475"/>
            <a:ext cx="2966192" cy="1685370"/>
          </a:xfrm>
        </p:spPr>
        <p:txBody>
          <a:bodyPr>
            <a:normAutofit/>
          </a:bodyPr>
          <a:lstStyle/>
          <a:p>
            <a:pPr marL="114300" indent="0">
              <a:buNone/>
            </a:pPr>
            <a:r>
              <a:rPr kumimoji="1" lang="ja-JP" altLang="en-US" sz="1600"/>
              <a:t>「インスタンスの表示」を選択すると、現在作成されているインスタンスが表示される。</a:t>
            </a:r>
            <a:endParaRPr kumimoji="1" lang="en-US" altLang="ja-JP" sz="1600" dirty="0"/>
          </a:p>
          <a:p>
            <a:pPr marL="114300" indent="0">
              <a:buNone/>
            </a:pPr>
            <a:r>
              <a:rPr kumimoji="1" lang="ja-JP" altLang="en-US" sz="1600"/>
              <a:t>「インスタンス</a:t>
            </a:r>
            <a:r>
              <a:rPr kumimoji="1" lang="en-US" altLang="ja-JP" sz="1600" dirty="0"/>
              <a:t>ID</a:t>
            </a:r>
            <a:r>
              <a:rPr kumimoji="1" lang="ja-JP" altLang="en-US" sz="1600"/>
              <a:t>」からその詳細を見ることができる。</a:t>
            </a:r>
            <a:endParaRPr kumimoji="1" lang="en-US" altLang="ja-JP" sz="1600" dirty="0"/>
          </a:p>
          <a:p>
            <a:pPr marL="114300" indent="0">
              <a:buNone/>
            </a:pPr>
            <a:endParaRPr kumimoji="1" lang="en-US" altLang="ja-JP" sz="1600" dirty="0"/>
          </a:p>
        </p:txBody>
      </p:sp>
      <p:sp>
        <p:nvSpPr>
          <p:cNvPr id="11" name="角丸四角形 10">
            <a:extLst>
              <a:ext uri="{FF2B5EF4-FFF2-40B4-BE49-F238E27FC236}">
                <a16:creationId xmlns:a16="http://schemas.microsoft.com/office/drawing/2014/main" id="{F97C1C8A-EF87-F444-83F6-A61DF87B57A4}"/>
              </a:ext>
            </a:extLst>
          </p:cNvPr>
          <p:cNvSpPr/>
          <p:nvPr/>
        </p:nvSpPr>
        <p:spPr>
          <a:xfrm>
            <a:off x="4050196" y="2609023"/>
            <a:ext cx="318052" cy="70678"/>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a:extLst>
              <a:ext uri="{FF2B5EF4-FFF2-40B4-BE49-F238E27FC236}">
                <a16:creationId xmlns:a16="http://schemas.microsoft.com/office/drawing/2014/main" id="{9A8400A6-4112-6D41-BE5E-C0576682E392}"/>
              </a:ext>
            </a:extLst>
          </p:cNvPr>
          <p:cNvSpPr/>
          <p:nvPr/>
        </p:nvSpPr>
        <p:spPr>
          <a:xfrm rot="9976172">
            <a:off x="3755794" y="2627902"/>
            <a:ext cx="250468" cy="103598"/>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3AAD3E55-2E06-CC40-8D9C-FB11CCA6E9B6}"/>
              </a:ext>
            </a:extLst>
          </p:cNvPr>
          <p:cNvSpPr/>
          <p:nvPr/>
        </p:nvSpPr>
        <p:spPr>
          <a:xfrm>
            <a:off x="3011061" y="1185307"/>
            <a:ext cx="832584" cy="45719"/>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C6567921-9FCE-0149-8E08-BDD222B77DD9}"/>
              </a:ext>
            </a:extLst>
          </p:cNvPr>
          <p:cNvSpPr/>
          <p:nvPr/>
        </p:nvSpPr>
        <p:spPr>
          <a:xfrm>
            <a:off x="2966092" y="2759745"/>
            <a:ext cx="1010050" cy="78100"/>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角丸四角形 14">
            <a:extLst>
              <a:ext uri="{FF2B5EF4-FFF2-40B4-BE49-F238E27FC236}">
                <a16:creationId xmlns:a16="http://schemas.microsoft.com/office/drawing/2014/main" id="{576FD2BD-3944-1B4D-A236-CFEC0A215B45}"/>
              </a:ext>
            </a:extLst>
          </p:cNvPr>
          <p:cNvSpPr/>
          <p:nvPr/>
        </p:nvSpPr>
        <p:spPr>
          <a:xfrm>
            <a:off x="829572" y="3400998"/>
            <a:ext cx="429602" cy="70678"/>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a:extLst>
              <a:ext uri="{FF2B5EF4-FFF2-40B4-BE49-F238E27FC236}">
                <a16:creationId xmlns:a16="http://schemas.microsoft.com/office/drawing/2014/main" id="{447415BB-C05E-4543-8152-5154DFE0C8E6}"/>
              </a:ext>
            </a:extLst>
          </p:cNvPr>
          <p:cNvSpPr/>
          <p:nvPr/>
        </p:nvSpPr>
        <p:spPr>
          <a:xfrm rot="3906480">
            <a:off x="804037" y="3573981"/>
            <a:ext cx="250468" cy="103598"/>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プレースホルダー 2">
            <a:extLst>
              <a:ext uri="{FF2B5EF4-FFF2-40B4-BE49-F238E27FC236}">
                <a16:creationId xmlns:a16="http://schemas.microsoft.com/office/drawing/2014/main" id="{3B2D09B8-170D-E247-AC63-31356639FFAF}"/>
              </a:ext>
            </a:extLst>
          </p:cNvPr>
          <p:cNvSpPr txBox="1">
            <a:spLocks/>
          </p:cNvSpPr>
          <p:nvPr/>
        </p:nvSpPr>
        <p:spPr>
          <a:xfrm>
            <a:off x="5866108" y="2837844"/>
            <a:ext cx="2966192" cy="220138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kumimoji="1" lang="en-US" altLang="ja-JP" sz="1600" dirty="0"/>
              <a:t>【</a:t>
            </a:r>
            <a:r>
              <a:rPr kumimoji="1" lang="ja-JP" altLang="en-US" sz="1600"/>
              <a:t>重要</a:t>
            </a:r>
            <a:r>
              <a:rPr kumimoji="1" lang="en-US" altLang="ja-JP" sz="1600" dirty="0"/>
              <a:t>】</a:t>
            </a:r>
          </a:p>
          <a:p>
            <a:pPr marL="114300" indent="0">
              <a:buFont typeface="Arial"/>
              <a:buNone/>
            </a:pPr>
            <a:r>
              <a:rPr kumimoji="1" lang="ja-JP" altLang="en-US" sz="1600"/>
              <a:t>「</a:t>
            </a:r>
            <a:r>
              <a:rPr kumimoji="1" lang="en-US" altLang="ja-JP" sz="1600" dirty="0"/>
              <a:t>4. EC2</a:t>
            </a:r>
            <a:r>
              <a:rPr kumimoji="1" lang="ja-JP" altLang="en-US" sz="1600"/>
              <a:t>インスタンスへの接続」では、</a:t>
            </a:r>
            <a:endParaRPr kumimoji="1" lang="en-US" altLang="ja-JP" sz="1600" dirty="0"/>
          </a:p>
          <a:p>
            <a:pPr marL="114300" indent="0">
              <a:buFont typeface="Arial"/>
              <a:buNone/>
            </a:pPr>
            <a:r>
              <a:rPr kumimoji="1" lang="ja-JP" altLang="en-US" sz="1600"/>
              <a:t>・</a:t>
            </a:r>
            <a:r>
              <a:rPr kumimoji="1" lang="ja-JP" altLang="en-US" sz="1600">
                <a:solidFill>
                  <a:srgbClr val="FF0000"/>
                </a:solidFill>
              </a:rPr>
              <a:t>インスタンス</a:t>
            </a:r>
            <a:r>
              <a:rPr kumimoji="1" lang="en-US" altLang="ja-JP" sz="1600" dirty="0">
                <a:solidFill>
                  <a:srgbClr val="FF0000"/>
                </a:solidFill>
              </a:rPr>
              <a:t> ID</a:t>
            </a:r>
          </a:p>
          <a:p>
            <a:pPr marL="114300" indent="0">
              <a:buFont typeface="Arial"/>
              <a:buNone/>
            </a:pPr>
            <a:r>
              <a:rPr kumimoji="1" lang="ja-JP" altLang="en-US" sz="1600"/>
              <a:t>・</a:t>
            </a:r>
            <a:r>
              <a:rPr kumimoji="1" lang="ja-JP" altLang="en-US" sz="1600">
                <a:solidFill>
                  <a:srgbClr val="FF0000"/>
                </a:solidFill>
              </a:rPr>
              <a:t>パブリック</a:t>
            </a:r>
            <a:r>
              <a:rPr kumimoji="1" lang="en-US" altLang="ja-JP" sz="1600" dirty="0">
                <a:solidFill>
                  <a:srgbClr val="FF0000"/>
                </a:solidFill>
              </a:rPr>
              <a:t> IPv4 DNS</a:t>
            </a:r>
          </a:p>
          <a:p>
            <a:pPr marL="114300" indent="0">
              <a:buFont typeface="Arial"/>
              <a:buNone/>
            </a:pPr>
            <a:r>
              <a:rPr kumimoji="1" lang="ja-JP" altLang="en-US" sz="1600"/>
              <a:t>を使用する。各自メモしておくことをおすすめする</a:t>
            </a:r>
            <a:endParaRPr kumimoji="1" lang="en-US" altLang="ja-JP" sz="1600" dirty="0"/>
          </a:p>
        </p:txBody>
      </p:sp>
      <p:cxnSp>
        <p:nvCxnSpPr>
          <p:cNvPr id="19" name="直線コネクタ 18">
            <a:extLst>
              <a:ext uri="{FF2B5EF4-FFF2-40B4-BE49-F238E27FC236}">
                <a16:creationId xmlns:a16="http://schemas.microsoft.com/office/drawing/2014/main" id="{D8AA8AB7-BCE4-EB42-A3B3-5F1B07142C31}"/>
              </a:ext>
            </a:extLst>
          </p:cNvPr>
          <p:cNvCxnSpPr>
            <a:cxnSpLocks/>
          </p:cNvCxnSpPr>
          <p:nvPr/>
        </p:nvCxnSpPr>
        <p:spPr>
          <a:xfrm>
            <a:off x="1028971" y="3957403"/>
            <a:ext cx="36511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20581FBB-B40C-9547-91E0-FC9C24B706B7}"/>
              </a:ext>
            </a:extLst>
          </p:cNvPr>
          <p:cNvCxnSpPr>
            <a:cxnSpLocks/>
          </p:cNvCxnSpPr>
          <p:nvPr/>
        </p:nvCxnSpPr>
        <p:spPr>
          <a:xfrm>
            <a:off x="2645764" y="4189751"/>
            <a:ext cx="41972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Google Shape;61;p14">
            <a:extLst>
              <a:ext uri="{FF2B5EF4-FFF2-40B4-BE49-F238E27FC236}">
                <a16:creationId xmlns:a16="http://schemas.microsoft.com/office/drawing/2014/main" id="{A4240C7A-C3B7-E04E-81A2-7AE443021A42}"/>
              </a:ext>
            </a:extLst>
          </p:cNvPr>
          <p:cNvSpPr txBox="1">
            <a:spLocks/>
          </p:cNvSpPr>
          <p:nvPr/>
        </p:nvSpPr>
        <p:spPr>
          <a:xfrm>
            <a:off x="7972746" y="4928097"/>
            <a:ext cx="1235483" cy="21540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r>
              <a:rPr lang="ja-JP" altLang="en-US" sz="800">
                <a:solidFill>
                  <a:schemeClr val="bg2">
                    <a:lumMod val="75000"/>
                  </a:schemeClr>
                </a:solidFill>
              </a:rPr>
              <a:t>原作者：山野智寛</a:t>
            </a:r>
            <a:endParaRPr lang="ja-JP" altLang="en-US" sz="800" dirty="0">
              <a:solidFill>
                <a:schemeClr val="bg2">
                  <a:lumMod val="75000"/>
                </a:schemeClr>
              </a:solidFill>
            </a:endParaRPr>
          </a:p>
        </p:txBody>
      </p:sp>
    </p:spTree>
    <p:extLst>
      <p:ext uri="{BB962C8B-B14F-4D97-AF65-F5344CB8AC3E}">
        <p14:creationId xmlns:p14="http://schemas.microsoft.com/office/powerpoint/2010/main" val="24077643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004063-C145-4F40-BBF3-5725A9635E6B}"/>
              </a:ext>
            </a:extLst>
          </p:cNvPr>
          <p:cNvSpPr>
            <a:spLocks noGrp="1"/>
          </p:cNvSpPr>
          <p:nvPr>
            <p:ph type="title"/>
          </p:nvPr>
        </p:nvSpPr>
        <p:spPr/>
        <p:txBody>
          <a:bodyPr>
            <a:normAutofit fontScale="90000"/>
          </a:bodyPr>
          <a:lstStyle/>
          <a:p>
            <a:r>
              <a:rPr lang="ja-JP" altLang="en-US"/>
              <a:t>⑨インスタンスの停止・終了</a:t>
            </a:r>
            <a:endParaRPr kumimoji="1" lang="ja-JP" altLang="en-US"/>
          </a:p>
        </p:txBody>
      </p:sp>
      <p:sp>
        <p:nvSpPr>
          <p:cNvPr id="4" name="テキスト プレースホルダー 2">
            <a:extLst>
              <a:ext uri="{FF2B5EF4-FFF2-40B4-BE49-F238E27FC236}">
                <a16:creationId xmlns:a16="http://schemas.microsoft.com/office/drawing/2014/main" id="{EA6C8F9A-CE1A-EF44-9B8C-1A028A25FB81}"/>
              </a:ext>
            </a:extLst>
          </p:cNvPr>
          <p:cNvSpPr>
            <a:spLocks noGrp="1"/>
          </p:cNvSpPr>
          <p:nvPr>
            <p:ph type="body" idx="1"/>
          </p:nvPr>
        </p:nvSpPr>
        <p:spPr>
          <a:xfrm>
            <a:off x="5959366" y="1101910"/>
            <a:ext cx="3037115" cy="2309408"/>
          </a:xfrm>
        </p:spPr>
        <p:txBody>
          <a:bodyPr>
            <a:normAutofit fontScale="85000" lnSpcReduction="10000"/>
          </a:bodyPr>
          <a:lstStyle/>
          <a:p>
            <a:pPr marL="114297" indent="0">
              <a:buNone/>
            </a:pPr>
            <a:r>
              <a:rPr lang="ja-JP" altLang="en-US" sz="1600"/>
              <a:t>「インスタンスの状態」を選択すると、現在作成されているインスタンス状態を変更できる。</a:t>
            </a:r>
            <a:endParaRPr lang="en-US" altLang="ja-JP" sz="1600" dirty="0"/>
          </a:p>
          <a:p>
            <a:pPr marL="114297" indent="0">
              <a:buNone/>
            </a:pPr>
            <a:r>
              <a:rPr lang="ja-JP" altLang="en-US" sz="1600"/>
              <a:t>一時的に停止させたい場合は</a:t>
            </a:r>
            <a:r>
              <a:rPr lang="ja-JP" altLang="en-US" sz="1600" b="1"/>
              <a:t>停止</a:t>
            </a:r>
            <a:r>
              <a:rPr lang="ja-JP" altLang="en-US" sz="1600"/>
              <a:t>、作業終了または次の作業までかなり間が開く場合は</a:t>
            </a:r>
            <a:r>
              <a:rPr lang="ja-JP" altLang="en-US" sz="1600" b="1"/>
              <a:t>終了</a:t>
            </a:r>
            <a:r>
              <a:rPr lang="ja-JP" altLang="en-US" sz="1600"/>
              <a:t>させる。</a:t>
            </a:r>
            <a:endParaRPr lang="en-US" altLang="ja-JP" sz="1600" dirty="0"/>
          </a:p>
          <a:p>
            <a:pPr marL="114297" indent="0">
              <a:buNone/>
            </a:pPr>
            <a:r>
              <a:rPr lang="ja-JP" altLang="en-US" sz="1600"/>
              <a:t>停止</a:t>
            </a:r>
            <a:r>
              <a:rPr lang="en-US" altLang="ja-JP" sz="1600" dirty="0"/>
              <a:t>/</a:t>
            </a:r>
            <a:r>
              <a:rPr lang="ja-JP" altLang="en-US" sz="1600"/>
              <a:t>終了後は、</a:t>
            </a:r>
            <a:r>
              <a:rPr lang="ja-JP" altLang="en-US" sz="1600" b="1"/>
              <a:t>更新</a:t>
            </a:r>
            <a:r>
              <a:rPr lang="ja-JP" altLang="en-US" sz="1600"/>
              <a:t>してインスタンスの状態が停止</a:t>
            </a:r>
            <a:r>
              <a:rPr lang="en-US" altLang="ja-JP" sz="1600" dirty="0"/>
              <a:t>/</a:t>
            </a:r>
            <a:r>
              <a:rPr lang="ja-JP" altLang="en-US" sz="1600"/>
              <a:t>終了済みになっていることを</a:t>
            </a:r>
            <a:r>
              <a:rPr lang="ja-JP" altLang="en-US" sz="1600" b="1"/>
              <a:t>確認</a:t>
            </a:r>
            <a:r>
              <a:rPr lang="ja-JP" altLang="en-US" sz="1600"/>
              <a:t>する。</a:t>
            </a:r>
            <a:endParaRPr lang="en-US" altLang="ja-JP" sz="1600" dirty="0"/>
          </a:p>
        </p:txBody>
      </p:sp>
      <p:pic>
        <p:nvPicPr>
          <p:cNvPr id="7" name="図 6" descr="グラフィカル ユーザー インターフェイス, テキスト, アプリケーション, Word&#10;&#10;自動的に生成された説明">
            <a:extLst>
              <a:ext uri="{FF2B5EF4-FFF2-40B4-BE49-F238E27FC236}">
                <a16:creationId xmlns:a16="http://schemas.microsoft.com/office/drawing/2014/main" id="{330E8E84-07EB-8E48-A5A3-906DC1AD517B}"/>
              </a:ext>
            </a:extLst>
          </p:cNvPr>
          <p:cNvPicPr>
            <a:picLocks noChangeAspect="1"/>
          </p:cNvPicPr>
          <p:nvPr/>
        </p:nvPicPr>
        <p:blipFill>
          <a:blip r:embed="rId2"/>
          <a:stretch>
            <a:fillRect/>
          </a:stretch>
        </p:blipFill>
        <p:spPr>
          <a:xfrm>
            <a:off x="0" y="1152475"/>
            <a:ext cx="5959366" cy="885149"/>
          </a:xfrm>
          <a:prstGeom prst="rect">
            <a:avLst/>
          </a:prstGeom>
        </p:spPr>
      </p:pic>
      <p:pic>
        <p:nvPicPr>
          <p:cNvPr id="9" name="図 8" descr="グラフィカル ユーザー インターフェイス, テキスト, アプリケーション, メール&#10;&#10;自動的に生成された説明">
            <a:extLst>
              <a:ext uri="{FF2B5EF4-FFF2-40B4-BE49-F238E27FC236}">
                <a16:creationId xmlns:a16="http://schemas.microsoft.com/office/drawing/2014/main" id="{7A8FA634-BBCF-2349-9E74-3A0954B5FB4F}"/>
              </a:ext>
            </a:extLst>
          </p:cNvPr>
          <p:cNvPicPr>
            <a:picLocks noChangeAspect="1"/>
          </p:cNvPicPr>
          <p:nvPr/>
        </p:nvPicPr>
        <p:blipFill>
          <a:blip r:embed="rId3"/>
          <a:stretch>
            <a:fillRect/>
          </a:stretch>
        </p:blipFill>
        <p:spPr>
          <a:xfrm>
            <a:off x="248808" y="2172373"/>
            <a:ext cx="2580185" cy="1098659"/>
          </a:xfrm>
          <a:prstGeom prst="rect">
            <a:avLst/>
          </a:prstGeom>
        </p:spPr>
      </p:pic>
      <p:pic>
        <p:nvPicPr>
          <p:cNvPr id="11" name="図 10" descr="グラフィカル ユーザー インターフェイス, テキスト, アプリケーション, メール&#10;&#10;自動的に生成された説明">
            <a:extLst>
              <a:ext uri="{FF2B5EF4-FFF2-40B4-BE49-F238E27FC236}">
                <a16:creationId xmlns:a16="http://schemas.microsoft.com/office/drawing/2014/main" id="{F25900D6-F967-3043-8C9C-1499F3AAE45D}"/>
              </a:ext>
            </a:extLst>
          </p:cNvPr>
          <p:cNvPicPr>
            <a:picLocks noChangeAspect="1"/>
          </p:cNvPicPr>
          <p:nvPr/>
        </p:nvPicPr>
        <p:blipFill>
          <a:blip r:embed="rId4"/>
          <a:stretch>
            <a:fillRect/>
          </a:stretch>
        </p:blipFill>
        <p:spPr>
          <a:xfrm>
            <a:off x="3183300" y="2172373"/>
            <a:ext cx="2413956" cy="1098659"/>
          </a:xfrm>
          <a:prstGeom prst="rect">
            <a:avLst/>
          </a:prstGeom>
        </p:spPr>
      </p:pic>
      <p:pic>
        <p:nvPicPr>
          <p:cNvPr id="13" name="図 12" descr="グラフィカル ユーザー インターフェイス, アプリケーション&#10;&#10;自動的に生成された説明">
            <a:extLst>
              <a:ext uri="{FF2B5EF4-FFF2-40B4-BE49-F238E27FC236}">
                <a16:creationId xmlns:a16="http://schemas.microsoft.com/office/drawing/2014/main" id="{444CDDA2-72DC-0642-BA67-1E19EB0C3D2A}"/>
              </a:ext>
            </a:extLst>
          </p:cNvPr>
          <p:cNvPicPr>
            <a:picLocks noChangeAspect="1"/>
          </p:cNvPicPr>
          <p:nvPr/>
        </p:nvPicPr>
        <p:blipFill>
          <a:blip r:embed="rId5"/>
          <a:stretch>
            <a:fillRect/>
          </a:stretch>
        </p:blipFill>
        <p:spPr>
          <a:xfrm>
            <a:off x="0" y="3355217"/>
            <a:ext cx="5959366" cy="846608"/>
          </a:xfrm>
          <a:prstGeom prst="rect">
            <a:avLst/>
          </a:prstGeom>
        </p:spPr>
      </p:pic>
      <p:pic>
        <p:nvPicPr>
          <p:cNvPr id="15" name="図 14" descr="グラフィカル ユーザー インターフェイス, アプリケーション, Word&#10;&#10;自動的に生成された説明">
            <a:extLst>
              <a:ext uri="{FF2B5EF4-FFF2-40B4-BE49-F238E27FC236}">
                <a16:creationId xmlns:a16="http://schemas.microsoft.com/office/drawing/2014/main" id="{01B5902D-055B-0344-9623-8F49D6A9ACDD}"/>
              </a:ext>
            </a:extLst>
          </p:cNvPr>
          <p:cNvPicPr>
            <a:picLocks noChangeAspect="1"/>
          </p:cNvPicPr>
          <p:nvPr/>
        </p:nvPicPr>
        <p:blipFill rotWithShape="1">
          <a:blip r:embed="rId6"/>
          <a:srcRect l="22988" t="10576" r="51246" b="83754"/>
          <a:stretch/>
        </p:blipFill>
        <p:spPr>
          <a:xfrm>
            <a:off x="59601" y="4417053"/>
            <a:ext cx="2958598" cy="406945"/>
          </a:xfrm>
          <a:prstGeom prst="rect">
            <a:avLst/>
          </a:prstGeom>
        </p:spPr>
      </p:pic>
      <p:sp>
        <p:nvSpPr>
          <p:cNvPr id="16" name="下矢印 15">
            <a:extLst>
              <a:ext uri="{FF2B5EF4-FFF2-40B4-BE49-F238E27FC236}">
                <a16:creationId xmlns:a16="http://schemas.microsoft.com/office/drawing/2014/main" id="{6BB74124-BB7A-6845-83E0-5D52AC90604C}"/>
              </a:ext>
            </a:extLst>
          </p:cNvPr>
          <p:cNvSpPr/>
          <p:nvPr/>
        </p:nvSpPr>
        <p:spPr>
          <a:xfrm>
            <a:off x="4129994" y="1880418"/>
            <a:ext cx="135466" cy="371544"/>
          </a:xfrm>
          <a:prstGeom prst="downArrow">
            <a:avLst>
              <a:gd name="adj1" fmla="val 18749"/>
              <a:gd name="adj2" fmla="val 4062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0"/>
          </a:p>
        </p:txBody>
      </p:sp>
      <p:sp>
        <p:nvSpPr>
          <p:cNvPr id="17" name="下矢印 16">
            <a:extLst>
              <a:ext uri="{FF2B5EF4-FFF2-40B4-BE49-F238E27FC236}">
                <a16:creationId xmlns:a16="http://schemas.microsoft.com/office/drawing/2014/main" id="{508AAE6D-0BF4-8A48-9EC2-FF6C8B342886}"/>
              </a:ext>
            </a:extLst>
          </p:cNvPr>
          <p:cNvSpPr/>
          <p:nvPr/>
        </p:nvSpPr>
        <p:spPr>
          <a:xfrm rot="4458608">
            <a:off x="3051532" y="1174757"/>
            <a:ext cx="162623" cy="1467290"/>
          </a:xfrm>
          <a:prstGeom prst="downArrow">
            <a:avLst>
              <a:gd name="adj1" fmla="val 18749"/>
              <a:gd name="adj2" fmla="val 4062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0"/>
          </a:p>
        </p:txBody>
      </p:sp>
      <p:sp>
        <p:nvSpPr>
          <p:cNvPr id="18" name="正方形/長方形 17">
            <a:extLst>
              <a:ext uri="{FF2B5EF4-FFF2-40B4-BE49-F238E27FC236}">
                <a16:creationId xmlns:a16="http://schemas.microsoft.com/office/drawing/2014/main" id="{AFE3815B-5F8C-BF4D-83DE-3522DE99B36A}"/>
              </a:ext>
            </a:extLst>
          </p:cNvPr>
          <p:cNvSpPr/>
          <p:nvPr/>
        </p:nvSpPr>
        <p:spPr>
          <a:xfrm>
            <a:off x="1383756" y="3848145"/>
            <a:ext cx="547520" cy="22724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0"/>
          </a:p>
        </p:txBody>
      </p:sp>
      <p:sp>
        <p:nvSpPr>
          <p:cNvPr id="19" name="正方形/長方形 18">
            <a:extLst>
              <a:ext uri="{FF2B5EF4-FFF2-40B4-BE49-F238E27FC236}">
                <a16:creationId xmlns:a16="http://schemas.microsoft.com/office/drawing/2014/main" id="{3D1A6DD5-D3C8-2F48-921E-98CB86222B7C}"/>
              </a:ext>
            </a:extLst>
          </p:cNvPr>
          <p:cNvSpPr/>
          <p:nvPr/>
        </p:nvSpPr>
        <p:spPr>
          <a:xfrm>
            <a:off x="1206062" y="4441165"/>
            <a:ext cx="930165" cy="35439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0"/>
          </a:p>
        </p:txBody>
      </p:sp>
      <p:sp>
        <p:nvSpPr>
          <p:cNvPr id="20" name="下矢印 19">
            <a:extLst>
              <a:ext uri="{FF2B5EF4-FFF2-40B4-BE49-F238E27FC236}">
                <a16:creationId xmlns:a16="http://schemas.microsoft.com/office/drawing/2014/main" id="{45B9AA7F-AC8D-E64D-80C6-872C6BD8FF40}"/>
              </a:ext>
            </a:extLst>
          </p:cNvPr>
          <p:cNvSpPr/>
          <p:nvPr/>
        </p:nvSpPr>
        <p:spPr>
          <a:xfrm>
            <a:off x="1589245" y="4119394"/>
            <a:ext cx="136542" cy="269217"/>
          </a:xfrm>
          <a:prstGeom prst="downArrow">
            <a:avLst>
              <a:gd name="adj1" fmla="val 18749"/>
              <a:gd name="adj2" fmla="val 4062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0"/>
          </a:p>
        </p:txBody>
      </p:sp>
      <p:sp>
        <p:nvSpPr>
          <p:cNvPr id="21" name="正方形/長方形 20">
            <a:extLst>
              <a:ext uri="{FF2B5EF4-FFF2-40B4-BE49-F238E27FC236}">
                <a16:creationId xmlns:a16="http://schemas.microsoft.com/office/drawing/2014/main" id="{CD25D382-EBD9-B84D-9A10-AD4C9CBB35A7}"/>
              </a:ext>
            </a:extLst>
          </p:cNvPr>
          <p:cNvSpPr/>
          <p:nvPr/>
        </p:nvSpPr>
        <p:spPr>
          <a:xfrm>
            <a:off x="3413567" y="3576112"/>
            <a:ext cx="189000" cy="108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0"/>
          </a:p>
        </p:txBody>
      </p:sp>
      <p:sp>
        <p:nvSpPr>
          <p:cNvPr id="22" name="テキスト ボックス 21">
            <a:extLst>
              <a:ext uri="{FF2B5EF4-FFF2-40B4-BE49-F238E27FC236}">
                <a16:creationId xmlns:a16="http://schemas.microsoft.com/office/drawing/2014/main" id="{4F7A6E6C-523F-E540-B0D4-CED2534BB6A7}"/>
              </a:ext>
            </a:extLst>
          </p:cNvPr>
          <p:cNvSpPr txBox="1"/>
          <p:nvPr/>
        </p:nvSpPr>
        <p:spPr>
          <a:xfrm>
            <a:off x="1305231" y="4821197"/>
            <a:ext cx="723275" cy="253916"/>
          </a:xfrm>
          <a:prstGeom prst="rect">
            <a:avLst/>
          </a:prstGeom>
          <a:noFill/>
        </p:spPr>
        <p:txBody>
          <a:bodyPr wrap="none" rtlCol="0">
            <a:spAutoFit/>
          </a:bodyPr>
          <a:lstStyle/>
          <a:p>
            <a:r>
              <a:rPr kumimoji="1" lang="ja-JP" altLang="en-US" sz="1050" b="1">
                <a:solidFill>
                  <a:srgbClr val="FF0000"/>
                </a:solidFill>
              </a:rPr>
              <a:t>要確認！</a:t>
            </a:r>
          </a:p>
        </p:txBody>
      </p:sp>
      <p:sp>
        <p:nvSpPr>
          <p:cNvPr id="23" name="テキスト プレースホルダー 2">
            <a:extLst>
              <a:ext uri="{FF2B5EF4-FFF2-40B4-BE49-F238E27FC236}">
                <a16:creationId xmlns:a16="http://schemas.microsoft.com/office/drawing/2014/main" id="{C4E58A00-922C-9D4F-89F7-A4811C1ABC83}"/>
              </a:ext>
            </a:extLst>
          </p:cNvPr>
          <p:cNvSpPr txBox="1">
            <a:spLocks/>
          </p:cNvSpPr>
          <p:nvPr/>
        </p:nvSpPr>
        <p:spPr>
          <a:xfrm>
            <a:off x="5959844" y="3411317"/>
            <a:ext cx="3037115" cy="1685370"/>
          </a:xfrm>
          <a:prstGeom prst="rect">
            <a:avLst/>
          </a:prstGeom>
          <a:noFill/>
          <a:ln>
            <a:noFill/>
          </a:ln>
        </p:spPr>
        <p:txBody>
          <a:bodyPr spcFirstLastPara="1" vert="horz" wrap="square" lIns="68569" tIns="68569" rIns="68569" bIns="68569" rtlCol="0" anchor="t" anchorCtr="0">
            <a:normAutofit/>
          </a:bodyPr>
          <a:lstStyle>
            <a:lvl1pPr marL="609585" lvl="0" indent="-457189" algn="l" defTabSz="914400" rtl="0" eaLnBrk="1" latinLnBrk="0" hangingPunct="1">
              <a:lnSpc>
                <a:spcPct val="115000"/>
              </a:lnSpc>
              <a:spcBef>
                <a:spcPts val="0"/>
              </a:spcBef>
              <a:spcAft>
                <a:spcPts val="0"/>
              </a:spcAft>
              <a:buSzPts val="1800"/>
              <a:buFont typeface="Arial" panose="020B0604020202020204" pitchFamily="34" charset="0"/>
              <a:buChar char="●"/>
              <a:defRPr kumimoji="1" sz="2800" kern="1200">
                <a:solidFill>
                  <a:schemeClr val="tx1"/>
                </a:solidFill>
                <a:latin typeface="+mn-lt"/>
                <a:ea typeface="+mn-ea"/>
                <a:cs typeface="+mn-cs"/>
              </a:defRPr>
            </a:lvl1pPr>
            <a:lvl2pPr marL="1219170" lvl="1" indent="-423323" algn="l" defTabSz="914400" rtl="0" eaLnBrk="1" latinLnBrk="0" hangingPunct="1">
              <a:lnSpc>
                <a:spcPct val="115000"/>
              </a:lnSpc>
              <a:spcBef>
                <a:spcPts val="0"/>
              </a:spcBef>
              <a:spcAft>
                <a:spcPts val="0"/>
              </a:spcAft>
              <a:buSzPts val="1400"/>
              <a:buFont typeface="Arial" panose="020B0604020202020204" pitchFamily="34" charset="0"/>
              <a:buChar char="○"/>
              <a:defRPr kumimoji="1" sz="2400" kern="1200">
                <a:solidFill>
                  <a:schemeClr val="tx1"/>
                </a:solidFill>
                <a:latin typeface="+mn-lt"/>
                <a:ea typeface="+mn-ea"/>
                <a:cs typeface="+mn-cs"/>
              </a:defRPr>
            </a:lvl2pPr>
            <a:lvl3pPr marL="1828754" lvl="2" indent="-423323" algn="l" defTabSz="914400" rtl="0" eaLnBrk="1" latinLnBrk="0" hangingPunct="1">
              <a:lnSpc>
                <a:spcPct val="115000"/>
              </a:lnSpc>
              <a:spcBef>
                <a:spcPts val="0"/>
              </a:spcBef>
              <a:spcAft>
                <a:spcPts val="0"/>
              </a:spcAft>
              <a:buSzPts val="1400"/>
              <a:buFont typeface="Arial" panose="020B0604020202020204" pitchFamily="34" charset="0"/>
              <a:buChar char="■"/>
              <a:defRPr kumimoji="1" sz="2000" kern="1200">
                <a:solidFill>
                  <a:schemeClr val="tx1"/>
                </a:solidFill>
                <a:latin typeface="+mn-lt"/>
                <a:ea typeface="+mn-ea"/>
                <a:cs typeface="+mn-cs"/>
              </a:defRPr>
            </a:lvl3pPr>
            <a:lvl4pPr marL="2438339" lvl="3" indent="-423323" algn="l" defTabSz="914400" rtl="0" eaLnBrk="1" latinLnBrk="0" hangingPunct="1">
              <a:lnSpc>
                <a:spcPct val="115000"/>
              </a:lnSpc>
              <a:spcBef>
                <a:spcPts val="0"/>
              </a:spcBef>
              <a:spcAft>
                <a:spcPts val="0"/>
              </a:spcAft>
              <a:buSzPts val="1400"/>
              <a:buFont typeface="Arial" panose="020B0604020202020204" pitchFamily="34" charset="0"/>
              <a:buChar char="●"/>
              <a:defRPr kumimoji="1" sz="1800" kern="1200">
                <a:solidFill>
                  <a:schemeClr val="tx1"/>
                </a:solidFill>
                <a:latin typeface="+mn-lt"/>
                <a:ea typeface="+mn-ea"/>
                <a:cs typeface="+mn-cs"/>
              </a:defRPr>
            </a:lvl4pPr>
            <a:lvl5pPr marL="3047924" lvl="4" indent="-423323" algn="l" defTabSz="914400" rtl="0" eaLnBrk="1" latinLnBrk="0" hangingPunct="1">
              <a:lnSpc>
                <a:spcPct val="115000"/>
              </a:lnSpc>
              <a:spcBef>
                <a:spcPts val="0"/>
              </a:spcBef>
              <a:spcAft>
                <a:spcPts val="0"/>
              </a:spcAft>
              <a:buSzPts val="1400"/>
              <a:buFont typeface="Arial" panose="020B0604020202020204" pitchFamily="34" charset="0"/>
              <a:buChar char="○"/>
              <a:defRPr kumimoji="1" sz="1800" kern="1200">
                <a:solidFill>
                  <a:schemeClr val="tx1"/>
                </a:solidFill>
                <a:latin typeface="+mn-lt"/>
                <a:ea typeface="+mn-ea"/>
                <a:cs typeface="+mn-cs"/>
              </a:defRPr>
            </a:lvl5pPr>
            <a:lvl6pPr marL="3657509" lvl="5" indent="-423323" algn="l" defTabSz="914400" rtl="0" eaLnBrk="1" latinLnBrk="0" hangingPunct="1">
              <a:lnSpc>
                <a:spcPct val="115000"/>
              </a:lnSpc>
              <a:spcBef>
                <a:spcPts val="0"/>
              </a:spcBef>
              <a:spcAft>
                <a:spcPts val="0"/>
              </a:spcAft>
              <a:buSzPts val="1400"/>
              <a:buFont typeface="Arial" panose="020B0604020202020204" pitchFamily="34" charset="0"/>
              <a:buChar char="■"/>
              <a:defRPr kumimoji="1" sz="1800" kern="1200">
                <a:solidFill>
                  <a:schemeClr val="tx1"/>
                </a:solidFill>
                <a:latin typeface="+mn-lt"/>
                <a:ea typeface="+mn-ea"/>
                <a:cs typeface="+mn-cs"/>
              </a:defRPr>
            </a:lvl6pPr>
            <a:lvl7pPr marL="4267093" lvl="6" indent="-423323" algn="l" defTabSz="914400" rtl="0" eaLnBrk="1" latinLnBrk="0" hangingPunct="1">
              <a:lnSpc>
                <a:spcPct val="115000"/>
              </a:lnSpc>
              <a:spcBef>
                <a:spcPts val="0"/>
              </a:spcBef>
              <a:spcAft>
                <a:spcPts val="0"/>
              </a:spcAft>
              <a:buSzPts val="1400"/>
              <a:buFont typeface="Arial" panose="020B0604020202020204" pitchFamily="34" charset="0"/>
              <a:buChar char="●"/>
              <a:defRPr kumimoji="1" sz="1800" kern="1200">
                <a:solidFill>
                  <a:schemeClr val="tx1"/>
                </a:solidFill>
                <a:latin typeface="+mn-lt"/>
                <a:ea typeface="+mn-ea"/>
                <a:cs typeface="+mn-cs"/>
              </a:defRPr>
            </a:lvl7pPr>
            <a:lvl8pPr marL="4876678" lvl="7" indent="-423323" algn="l" defTabSz="914400" rtl="0" eaLnBrk="1" latinLnBrk="0" hangingPunct="1">
              <a:lnSpc>
                <a:spcPct val="115000"/>
              </a:lnSpc>
              <a:spcBef>
                <a:spcPts val="0"/>
              </a:spcBef>
              <a:spcAft>
                <a:spcPts val="0"/>
              </a:spcAft>
              <a:buSzPts val="1400"/>
              <a:buFont typeface="Arial" panose="020B0604020202020204" pitchFamily="34" charset="0"/>
              <a:buChar char="○"/>
              <a:defRPr kumimoji="1" sz="1800" kern="1200">
                <a:solidFill>
                  <a:schemeClr val="tx1"/>
                </a:solidFill>
                <a:latin typeface="+mn-lt"/>
                <a:ea typeface="+mn-ea"/>
                <a:cs typeface="+mn-cs"/>
              </a:defRPr>
            </a:lvl8pPr>
            <a:lvl9pPr marL="5486263" lvl="8" indent="-423323" algn="l" defTabSz="914400" rtl="0" eaLnBrk="1" latinLnBrk="0" hangingPunct="1">
              <a:lnSpc>
                <a:spcPct val="115000"/>
              </a:lnSpc>
              <a:spcBef>
                <a:spcPts val="0"/>
              </a:spcBef>
              <a:spcAft>
                <a:spcPts val="0"/>
              </a:spcAft>
              <a:buSzPts val="1400"/>
              <a:buFont typeface="Arial" panose="020B0604020202020204" pitchFamily="34" charset="0"/>
              <a:buChar char="■"/>
              <a:defRPr kumimoji="1" sz="1800" kern="1200">
                <a:solidFill>
                  <a:schemeClr val="tx1"/>
                </a:solidFill>
                <a:latin typeface="+mn-lt"/>
                <a:ea typeface="+mn-ea"/>
                <a:cs typeface="+mn-cs"/>
              </a:defRPr>
            </a:lvl9pPr>
          </a:lstStyle>
          <a:p>
            <a:pPr marL="114297" indent="0">
              <a:buNone/>
            </a:pPr>
            <a:r>
              <a:rPr lang="ja-JP" altLang="en-US" sz="1600" b="1">
                <a:solidFill>
                  <a:srgbClr val="FF0000"/>
                </a:solidFill>
              </a:rPr>
              <a:t>今回は終了させず、そのまま待機してください。</a:t>
            </a:r>
            <a:endParaRPr lang="en-US" altLang="ja-JP" sz="1600" b="1" dirty="0">
              <a:solidFill>
                <a:srgbClr val="FF0000"/>
              </a:solidFill>
            </a:endParaRPr>
          </a:p>
          <a:p>
            <a:pPr marL="114297" indent="0">
              <a:buNone/>
            </a:pPr>
            <a:r>
              <a:rPr lang="ja-JP" altLang="en-US" sz="1600" b="1"/>
              <a:t>ハンズオン終了後に、インスタンス終了の指示があります。</a:t>
            </a:r>
            <a:endParaRPr lang="en-US" altLang="ja-JP" sz="1600" b="1" dirty="0"/>
          </a:p>
        </p:txBody>
      </p:sp>
      <p:sp>
        <p:nvSpPr>
          <p:cNvPr id="24" name="テキスト ボックス 23">
            <a:extLst>
              <a:ext uri="{FF2B5EF4-FFF2-40B4-BE49-F238E27FC236}">
                <a16:creationId xmlns:a16="http://schemas.microsoft.com/office/drawing/2014/main" id="{561B7AE9-B784-9342-85C5-2F7335C88878}"/>
              </a:ext>
            </a:extLst>
          </p:cNvPr>
          <p:cNvSpPr txBox="1"/>
          <p:nvPr/>
        </p:nvSpPr>
        <p:spPr>
          <a:xfrm>
            <a:off x="2946482" y="3502677"/>
            <a:ext cx="453970" cy="253916"/>
          </a:xfrm>
          <a:prstGeom prst="rect">
            <a:avLst/>
          </a:prstGeom>
          <a:noFill/>
        </p:spPr>
        <p:txBody>
          <a:bodyPr wrap="none" rtlCol="0">
            <a:spAutoFit/>
          </a:bodyPr>
          <a:lstStyle/>
          <a:p>
            <a:r>
              <a:rPr lang="ja-JP" altLang="en-US" sz="1050" b="1">
                <a:solidFill>
                  <a:srgbClr val="FF0000"/>
                </a:solidFill>
              </a:rPr>
              <a:t>更新</a:t>
            </a:r>
            <a:endParaRPr kumimoji="1" lang="ja-JP" altLang="en-US" sz="1050" b="1">
              <a:solidFill>
                <a:srgbClr val="FF0000"/>
              </a:solidFill>
            </a:endParaRPr>
          </a:p>
        </p:txBody>
      </p:sp>
      <p:sp>
        <p:nvSpPr>
          <p:cNvPr id="25" name="正方形/長方形 24">
            <a:extLst>
              <a:ext uri="{FF2B5EF4-FFF2-40B4-BE49-F238E27FC236}">
                <a16:creationId xmlns:a16="http://schemas.microsoft.com/office/drawing/2014/main" id="{8D8B8486-A1EC-A64C-B434-AE0655A2B84B}"/>
              </a:ext>
            </a:extLst>
          </p:cNvPr>
          <p:cNvSpPr/>
          <p:nvPr/>
        </p:nvSpPr>
        <p:spPr>
          <a:xfrm>
            <a:off x="1383756" y="1449281"/>
            <a:ext cx="547520" cy="22724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0"/>
          </a:p>
        </p:txBody>
      </p:sp>
    </p:spTree>
    <p:extLst>
      <p:ext uri="{BB962C8B-B14F-4D97-AF65-F5344CB8AC3E}">
        <p14:creationId xmlns:p14="http://schemas.microsoft.com/office/powerpoint/2010/main" val="33889630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60"/>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p>
            <a:r>
              <a:rPr lang="en-US" altLang="ja-JP" dirty="0"/>
              <a:t>4. EC2</a:t>
            </a:r>
            <a:r>
              <a:rPr lang="ja-JP" altLang="en-US"/>
              <a:t>インスタンスへの接続</a:t>
            </a:r>
            <a:endParaRPr dirty="0"/>
          </a:p>
        </p:txBody>
      </p:sp>
    </p:spTree>
    <p:extLst>
      <p:ext uri="{BB962C8B-B14F-4D97-AF65-F5344CB8AC3E}">
        <p14:creationId xmlns:p14="http://schemas.microsoft.com/office/powerpoint/2010/main" val="945070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ja" sz="2400"/>
              <a:t>応用講義でこれから学ぶこと</a:t>
            </a:r>
            <a:endParaRPr sz="2400"/>
          </a:p>
        </p:txBody>
      </p:sp>
      <p:sp>
        <p:nvSpPr>
          <p:cNvPr id="139" name="Google Shape;139;p21"/>
          <p:cNvSpPr txBox="1"/>
          <p:nvPr/>
        </p:nvSpPr>
        <p:spPr>
          <a:xfrm>
            <a:off x="1282350" y="3540975"/>
            <a:ext cx="52242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ja" sz="1800" b="0" i="0" u="sng" strike="noStrike" cap="none" dirty="0">
                <a:solidFill>
                  <a:srgbClr val="000000"/>
                </a:solidFill>
                <a:latin typeface="Arial"/>
                <a:ea typeface="Arial"/>
                <a:cs typeface="Arial"/>
                <a:sym typeface="Arial"/>
              </a:rPr>
              <a:t>応用講義</a:t>
            </a:r>
            <a:r>
              <a:rPr lang="ja" sz="1800" b="0" i="0" u="sng" strike="noStrike" cap="none" dirty="0">
                <a:solidFill>
                  <a:schemeClr val="dk1"/>
                </a:solidFill>
                <a:latin typeface="Arial"/>
                <a:ea typeface="Arial"/>
                <a:cs typeface="Arial"/>
                <a:sym typeface="Arial"/>
              </a:rPr>
              <a:t>を通して学習すること</a:t>
            </a:r>
            <a:endParaRPr sz="1800" b="0" i="0" u="sng" strike="noStrike" cap="none" dirty="0">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ja" sz="1800" b="0" i="0" u="none" strike="noStrike" cap="none" dirty="0">
                <a:solidFill>
                  <a:srgbClr val="3F3F3F"/>
                </a:solidFill>
                <a:latin typeface="Arial"/>
                <a:ea typeface="Arial"/>
                <a:cs typeface="Arial"/>
                <a:sym typeface="Arial"/>
              </a:rPr>
              <a:t>仮想化技術/クラウド技術入門</a:t>
            </a:r>
            <a:endParaRPr sz="1800" b="0" i="0" u="none" strike="noStrike" cap="none" dirty="0">
              <a:solidFill>
                <a:srgbClr val="3F3F3F"/>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ja" sz="1800" b="0" i="0" u="none" strike="noStrike" cap="none" dirty="0">
                <a:solidFill>
                  <a:srgbClr val="3F3F3F"/>
                </a:solidFill>
                <a:latin typeface="Arial"/>
                <a:ea typeface="Arial"/>
                <a:cs typeface="Arial"/>
                <a:sym typeface="Arial"/>
              </a:rPr>
              <a:t>機械学習プロダクトを社会実装する擬似体験</a:t>
            </a:r>
            <a:endParaRPr sz="1800" b="0" i="0" u="none" strike="noStrike" cap="none" dirty="0">
              <a:solidFill>
                <a:srgbClr val="3F3F3F"/>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ja" sz="1800" b="0" i="0" u="none" strike="noStrike" cap="none" dirty="0">
                <a:solidFill>
                  <a:srgbClr val="3F3F3F"/>
                </a:solidFill>
                <a:latin typeface="Arial"/>
                <a:ea typeface="Arial"/>
                <a:cs typeface="Arial"/>
                <a:sym typeface="Arial"/>
              </a:rPr>
              <a:t>プロダクト管理ツールの扱い方</a:t>
            </a:r>
            <a:endParaRPr sz="1800" b="0" i="0" u="none" strike="noStrike" cap="none" dirty="0">
              <a:solidFill>
                <a:srgbClr val="3F3F3F"/>
              </a:solidFill>
              <a:latin typeface="Arial"/>
              <a:ea typeface="Arial"/>
              <a:cs typeface="Arial"/>
              <a:sym typeface="Arial"/>
            </a:endParaRPr>
          </a:p>
        </p:txBody>
      </p:sp>
      <p:sp>
        <p:nvSpPr>
          <p:cNvPr id="140" name="Google Shape;140;p21"/>
          <p:cNvSpPr/>
          <p:nvPr/>
        </p:nvSpPr>
        <p:spPr>
          <a:xfrm>
            <a:off x="3815250" y="2913925"/>
            <a:ext cx="795000" cy="462900"/>
          </a:xfrm>
          <a:prstGeom prst="downArrow">
            <a:avLst>
              <a:gd name="adj1" fmla="val 50000"/>
              <a:gd name="adj2" fmla="val 50000"/>
            </a:avLst>
          </a:prstGeom>
          <a:solidFill>
            <a:srgbClr val="DDDDDD"/>
          </a:solidFill>
          <a:ln w="952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21"/>
          <p:cNvSpPr txBox="1"/>
          <p:nvPr/>
        </p:nvSpPr>
        <p:spPr>
          <a:xfrm>
            <a:off x="1282350" y="1066825"/>
            <a:ext cx="58608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ja" sz="1800" b="0" i="0" u="sng" strike="noStrike" cap="none" dirty="0">
                <a:solidFill>
                  <a:schemeClr val="dk1"/>
                </a:solidFill>
                <a:latin typeface="Arial"/>
                <a:ea typeface="Arial"/>
                <a:cs typeface="Arial"/>
                <a:sym typeface="Arial"/>
              </a:rPr>
              <a:t>応用講義で使用するスキル</a:t>
            </a:r>
            <a:endParaRPr sz="1800" b="0" i="0" u="sng" strike="noStrike" cap="none" dirty="0">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AutoNum type="arabicPeriod"/>
            </a:pPr>
            <a:r>
              <a:rPr lang="ja" sz="1800" b="0" i="0" u="none" strike="noStrike" cap="none" dirty="0">
                <a:solidFill>
                  <a:srgbClr val="3F3F3F"/>
                </a:solidFill>
                <a:latin typeface="Arial"/>
                <a:ea typeface="Arial"/>
                <a:cs typeface="Arial"/>
                <a:sym typeface="Arial"/>
              </a:rPr>
              <a:t>仮想化技術(VM/コンテナ)</a:t>
            </a:r>
            <a:endParaRPr sz="1800" b="0" i="0" u="none" strike="noStrike" cap="none" dirty="0">
              <a:solidFill>
                <a:srgbClr val="3F3F3F"/>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AutoNum type="arabicPeriod"/>
            </a:pPr>
            <a:r>
              <a:rPr lang="ja" sz="1800" b="0" i="0" u="none" strike="noStrike" cap="none" dirty="0">
                <a:solidFill>
                  <a:srgbClr val="3F3F3F"/>
                </a:solidFill>
                <a:latin typeface="Arial"/>
                <a:ea typeface="Arial"/>
                <a:cs typeface="Arial"/>
                <a:sym typeface="Arial"/>
              </a:rPr>
              <a:t>クラウド技術</a:t>
            </a:r>
            <a:endParaRPr sz="1800" b="0" i="0" u="none" strike="noStrike" cap="none" dirty="0">
              <a:solidFill>
                <a:srgbClr val="3F3F3F"/>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AutoNum type="arabicPeriod"/>
            </a:pPr>
            <a:r>
              <a:rPr lang="ja" sz="1800" b="0" i="0" u="none" strike="noStrike" cap="none" dirty="0">
                <a:solidFill>
                  <a:srgbClr val="3F3F3F"/>
                </a:solidFill>
                <a:latin typeface="Arial"/>
                <a:ea typeface="Arial"/>
                <a:cs typeface="Arial"/>
                <a:sym typeface="Arial"/>
              </a:rPr>
              <a:t>ハイパーパラメータチューニング</a:t>
            </a:r>
            <a:endParaRPr sz="1800" b="0" i="0" u="none" strike="noStrike" cap="none" dirty="0">
              <a:solidFill>
                <a:srgbClr val="3F3F3F"/>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AutoNum type="arabicPeriod"/>
            </a:pPr>
            <a:r>
              <a:rPr lang="ja" sz="1800" b="0" i="0" u="none" strike="noStrike" cap="none" dirty="0">
                <a:solidFill>
                  <a:srgbClr val="3F3F3F"/>
                </a:solidFill>
                <a:latin typeface="Arial"/>
                <a:ea typeface="Arial"/>
                <a:cs typeface="Arial"/>
                <a:sym typeface="Arial"/>
              </a:rPr>
              <a:t>実験管理/ワークフロー管理</a:t>
            </a:r>
            <a:endParaRPr sz="1800" b="0" i="0" u="none" strike="noStrike" cap="none" dirty="0">
              <a:solidFill>
                <a:srgbClr val="3F3F3F"/>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AutoNum type="arabicPeriod"/>
            </a:pPr>
            <a:r>
              <a:rPr lang="ja" sz="1800" b="0" i="0" u="none" strike="noStrike" cap="none" dirty="0">
                <a:solidFill>
                  <a:srgbClr val="3F3F3F"/>
                </a:solidFill>
                <a:latin typeface="Arial"/>
                <a:ea typeface="Arial"/>
                <a:cs typeface="Arial"/>
                <a:sym typeface="Arial"/>
              </a:rPr>
              <a:t>MLOps</a:t>
            </a:r>
            <a:endParaRPr sz="1800" b="0" i="0" u="none" strike="noStrike" cap="none" dirty="0">
              <a:solidFill>
                <a:srgbClr val="3F3F3F"/>
              </a:solidFill>
              <a:latin typeface="Arial"/>
              <a:ea typeface="Arial"/>
              <a:cs typeface="Arial"/>
              <a:sym typeface="Arial"/>
            </a:endParaRPr>
          </a:p>
        </p:txBody>
      </p:sp>
      <p:sp>
        <p:nvSpPr>
          <p:cNvPr id="6" name="Google Shape;61;p14">
            <a:extLst>
              <a:ext uri="{FF2B5EF4-FFF2-40B4-BE49-F238E27FC236}">
                <a16:creationId xmlns:a16="http://schemas.microsoft.com/office/drawing/2014/main" id="{9D3CB841-8575-9646-ACD5-015B7CA85A4C}"/>
              </a:ext>
            </a:extLst>
          </p:cNvPr>
          <p:cNvSpPr txBox="1">
            <a:spLocks/>
          </p:cNvSpPr>
          <p:nvPr/>
        </p:nvSpPr>
        <p:spPr>
          <a:xfrm>
            <a:off x="7972746" y="4928097"/>
            <a:ext cx="1235483" cy="21540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r>
              <a:rPr lang="ja-JP" altLang="en-US" sz="800">
                <a:solidFill>
                  <a:schemeClr val="bg2">
                    <a:lumMod val="75000"/>
                  </a:schemeClr>
                </a:solidFill>
              </a:rPr>
              <a:t>原作者：山野智寛</a:t>
            </a:r>
            <a:endParaRPr lang="ja-JP" altLang="en-US" sz="800" dirty="0">
              <a:solidFill>
                <a:schemeClr val="bg2">
                  <a:lumMod val="75000"/>
                </a:schemeClr>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ja" sz="2400" dirty="0"/>
              <a:t>機械学習の基本的な流れ</a:t>
            </a:r>
            <a:endParaRPr sz="2400" dirty="0"/>
          </a:p>
        </p:txBody>
      </p:sp>
      <p:sp>
        <p:nvSpPr>
          <p:cNvPr id="97" name="Google Shape;97;p19"/>
          <p:cNvSpPr/>
          <p:nvPr/>
        </p:nvSpPr>
        <p:spPr>
          <a:xfrm>
            <a:off x="2645725" y="2478150"/>
            <a:ext cx="926100" cy="187200"/>
          </a:xfrm>
          <a:prstGeom prst="rightArrow">
            <a:avLst>
              <a:gd name="adj1" fmla="val 38702"/>
              <a:gd name="adj2" fmla="val 115532"/>
            </a:avLst>
          </a:prstGeom>
          <a:solidFill>
            <a:srgbClr val="DDDDDD"/>
          </a:solidFill>
          <a:ln w="952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8" name="Google Shape;98;p19"/>
          <p:cNvGrpSpPr/>
          <p:nvPr/>
        </p:nvGrpSpPr>
        <p:grpSpPr>
          <a:xfrm>
            <a:off x="575750" y="1769438"/>
            <a:ext cx="7831825" cy="2265712"/>
            <a:chOff x="575750" y="1885913"/>
            <a:chExt cx="7831825" cy="2265712"/>
          </a:xfrm>
        </p:grpSpPr>
        <p:pic>
          <p:nvPicPr>
            <p:cNvPr id="99" name="Google Shape;99;p19"/>
            <p:cNvPicPr preferRelativeResize="0"/>
            <p:nvPr/>
          </p:nvPicPr>
          <p:blipFill rotWithShape="1">
            <a:blip r:embed="rId3">
              <a:alphaModFix/>
            </a:blip>
            <a:srcRect/>
            <a:stretch/>
          </p:blipFill>
          <p:spPr>
            <a:xfrm>
              <a:off x="3909650" y="2170341"/>
              <a:ext cx="1030626" cy="1030626"/>
            </a:xfrm>
            <a:prstGeom prst="rect">
              <a:avLst/>
            </a:prstGeom>
            <a:noFill/>
            <a:ln>
              <a:noFill/>
            </a:ln>
          </p:spPr>
        </p:pic>
        <p:pic>
          <p:nvPicPr>
            <p:cNvPr id="100" name="Google Shape;100;p19"/>
            <p:cNvPicPr preferRelativeResize="0"/>
            <p:nvPr/>
          </p:nvPicPr>
          <p:blipFill rotWithShape="1">
            <a:blip r:embed="rId4">
              <a:alphaModFix/>
            </a:blip>
            <a:srcRect/>
            <a:stretch/>
          </p:blipFill>
          <p:spPr>
            <a:xfrm>
              <a:off x="1187325" y="2170350"/>
              <a:ext cx="983950" cy="983950"/>
            </a:xfrm>
            <a:prstGeom prst="rect">
              <a:avLst/>
            </a:prstGeom>
            <a:noFill/>
            <a:ln>
              <a:noFill/>
            </a:ln>
          </p:spPr>
        </p:pic>
        <p:pic>
          <p:nvPicPr>
            <p:cNvPr id="101" name="Google Shape;101;p19"/>
            <p:cNvPicPr preferRelativeResize="0"/>
            <p:nvPr/>
          </p:nvPicPr>
          <p:blipFill rotWithShape="1">
            <a:blip r:embed="rId5">
              <a:alphaModFix/>
            </a:blip>
            <a:srcRect/>
            <a:stretch/>
          </p:blipFill>
          <p:spPr>
            <a:xfrm>
              <a:off x="6725325" y="2085900"/>
              <a:ext cx="1030625" cy="1030625"/>
            </a:xfrm>
            <a:prstGeom prst="rect">
              <a:avLst/>
            </a:prstGeom>
            <a:noFill/>
            <a:ln>
              <a:noFill/>
            </a:ln>
          </p:spPr>
        </p:pic>
        <p:sp>
          <p:nvSpPr>
            <p:cNvPr id="102" name="Google Shape;102;p19"/>
            <p:cNvSpPr/>
            <p:nvPr/>
          </p:nvSpPr>
          <p:spPr>
            <a:xfrm>
              <a:off x="5369750" y="2630875"/>
              <a:ext cx="926100" cy="187200"/>
            </a:xfrm>
            <a:prstGeom prst="rightArrow">
              <a:avLst>
                <a:gd name="adj1" fmla="val 38702"/>
                <a:gd name="adj2" fmla="val 115532"/>
              </a:avLst>
            </a:prstGeom>
            <a:solidFill>
              <a:srgbClr val="DDDDDD"/>
            </a:solidFill>
            <a:ln w="952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9"/>
            <p:cNvSpPr txBox="1"/>
            <p:nvPr/>
          </p:nvSpPr>
          <p:spPr>
            <a:xfrm>
              <a:off x="1164050" y="3154300"/>
              <a:ext cx="10305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ja" sz="1400" b="1" i="0" u="none" strike="noStrike" cap="none">
                  <a:solidFill>
                    <a:srgbClr val="000000"/>
                  </a:solidFill>
                  <a:latin typeface="Arial"/>
                  <a:ea typeface="Arial"/>
                  <a:cs typeface="Arial"/>
                  <a:sym typeface="Arial"/>
                </a:rPr>
                <a:t>データ</a:t>
              </a:r>
              <a:endParaRPr sz="1400" b="1" i="0" u="none" strike="noStrike" cap="none">
                <a:solidFill>
                  <a:srgbClr val="000000"/>
                </a:solidFill>
                <a:latin typeface="Arial"/>
                <a:ea typeface="Arial"/>
                <a:cs typeface="Arial"/>
                <a:sym typeface="Arial"/>
              </a:endParaRPr>
            </a:p>
          </p:txBody>
        </p:sp>
        <p:sp>
          <p:nvSpPr>
            <p:cNvPr id="104" name="Google Shape;104;p19"/>
            <p:cNvSpPr txBox="1"/>
            <p:nvPr/>
          </p:nvSpPr>
          <p:spPr>
            <a:xfrm>
              <a:off x="3909700" y="3154300"/>
              <a:ext cx="10305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ja" sz="1400" b="1" i="0" u="none" strike="noStrike" cap="none">
                  <a:solidFill>
                    <a:srgbClr val="000000"/>
                  </a:solidFill>
                  <a:latin typeface="Arial"/>
                  <a:ea typeface="Arial"/>
                  <a:cs typeface="Arial"/>
                  <a:sym typeface="Arial"/>
                </a:rPr>
                <a:t>学習</a:t>
              </a:r>
              <a:endParaRPr sz="1400" b="1" i="0" u="none" strike="noStrike" cap="none">
                <a:solidFill>
                  <a:srgbClr val="000000"/>
                </a:solidFill>
                <a:latin typeface="Arial"/>
                <a:ea typeface="Arial"/>
                <a:cs typeface="Arial"/>
                <a:sym typeface="Arial"/>
              </a:endParaRPr>
            </a:p>
          </p:txBody>
        </p:sp>
        <p:sp>
          <p:nvSpPr>
            <p:cNvPr id="105" name="Google Shape;105;p19"/>
            <p:cNvSpPr txBox="1"/>
            <p:nvPr/>
          </p:nvSpPr>
          <p:spPr>
            <a:xfrm>
              <a:off x="6788775" y="3154300"/>
              <a:ext cx="10305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ja" sz="1400" b="1" i="0" u="none" strike="noStrike" cap="none">
                  <a:solidFill>
                    <a:srgbClr val="000000"/>
                  </a:solidFill>
                  <a:latin typeface="Arial"/>
                  <a:ea typeface="Arial"/>
                  <a:cs typeface="Arial"/>
                  <a:sym typeface="Arial"/>
                </a:rPr>
                <a:t>推論</a:t>
              </a:r>
              <a:endParaRPr sz="1400" b="1" i="0" u="none" strike="noStrike" cap="none">
                <a:solidFill>
                  <a:srgbClr val="000000"/>
                </a:solidFill>
                <a:latin typeface="Arial"/>
                <a:ea typeface="Arial"/>
                <a:cs typeface="Arial"/>
                <a:sym typeface="Arial"/>
              </a:endParaRPr>
            </a:p>
          </p:txBody>
        </p:sp>
        <p:sp>
          <p:nvSpPr>
            <p:cNvPr id="106" name="Google Shape;106;p19"/>
            <p:cNvSpPr txBox="1"/>
            <p:nvPr/>
          </p:nvSpPr>
          <p:spPr>
            <a:xfrm>
              <a:off x="575750" y="3751425"/>
              <a:ext cx="22071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ja" sz="1400" b="1" i="0" u="none" strike="noStrike" cap="none">
                  <a:solidFill>
                    <a:srgbClr val="FF0000"/>
                  </a:solidFill>
                  <a:latin typeface="Arial"/>
                  <a:ea typeface="Arial"/>
                  <a:cs typeface="Arial"/>
                  <a:sym typeface="Arial"/>
                </a:rPr>
                <a:t>過去</a:t>
              </a:r>
              <a:r>
                <a:rPr lang="ja" sz="1400" b="0" i="0" u="none" strike="noStrike" cap="none">
                  <a:solidFill>
                    <a:srgbClr val="000000"/>
                  </a:solidFill>
                  <a:latin typeface="Arial"/>
                  <a:ea typeface="Arial"/>
                  <a:cs typeface="Arial"/>
                  <a:sym typeface="Arial"/>
                </a:rPr>
                <a:t>を蓄積する</a:t>
              </a:r>
              <a:endParaRPr sz="1400" b="0" i="0" u="none" strike="noStrike" cap="none">
                <a:solidFill>
                  <a:srgbClr val="000000"/>
                </a:solidFill>
                <a:latin typeface="Arial"/>
                <a:ea typeface="Arial"/>
                <a:cs typeface="Arial"/>
                <a:sym typeface="Arial"/>
              </a:endParaRPr>
            </a:p>
          </p:txBody>
        </p:sp>
        <p:sp>
          <p:nvSpPr>
            <p:cNvPr id="107" name="Google Shape;107;p19"/>
            <p:cNvSpPr txBox="1"/>
            <p:nvPr/>
          </p:nvSpPr>
          <p:spPr>
            <a:xfrm>
              <a:off x="3321400" y="3751425"/>
              <a:ext cx="22071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ja" sz="1400" b="1" i="0" u="none" strike="noStrike" cap="none">
                  <a:solidFill>
                    <a:srgbClr val="FF0000"/>
                  </a:solidFill>
                  <a:latin typeface="Arial"/>
                  <a:ea typeface="Arial"/>
                  <a:cs typeface="Arial"/>
                  <a:sym typeface="Arial"/>
                </a:rPr>
                <a:t>未来・未知</a:t>
              </a:r>
              <a:r>
                <a:rPr lang="ja" sz="1400" b="0" i="0" u="none" strike="noStrike" cap="none">
                  <a:solidFill>
                    <a:srgbClr val="000000"/>
                  </a:solidFill>
                  <a:latin typeface="Arial"/>
                  <a:ea typeface="Arial"/>
                  <a:cs typeface="Arial"/>
                  <a:sym typeface="Arial"/>
                </a:rPr>
                <a:t>を予測する</a:t>
              </a:r>
              <a:endParaRPr sz="1400" b="0" i="0" u="none" strike="noStrike" cap="none">
                <a:solidFill>
                  <a:srgbClr val="000000"/>
                </a:solidFill>
                <a:latin typeface="Arial"/>
                <a:ea typeface="Arial"/>
                <a:cs typeface="Arial"/>
                <a:sym typeface="Arial"/>
              </a:endParaRPr>
            </a:p>
          </p:txBody>
        </p:sp>
        <p:sp>
          <p:nvSpPr>
            <p:cNvPr id="108" name="Google Shape;108;p19"/>
            <p:cNvSpPr txBox="1"/>
            <p:nvPr/>
          </p:nvSpPr>
          <p:spPr>
            <a:xfrm>
              <a:off x="6200475" y="3751425"/>
              <a:ext cx="22071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ja" sz="1400" b="1" i="0" u="none" strike="noStrike" cap="none">
                  <a:solidFill>
                    <a:srgbClr val="FF0000"/>
                  </a:solidFill>
                  <a:latin typeface="Arial"/>
                  <a:ea typeface="Arial"/>
                  <a:cs typeface="Arial"/>
                  <a:sym typeface="Arial"/>
                </a:rPr>
                <a:t>意思決定</a:t>
              </a:r>
              <a:r>
                <a:rPr lang="ja" sz="1400" b="0" i="0" u="none" strike="noStrike" cap="none">
                  <a:solidFill>
                    <a:srgbClr val="000000"/>
                  </a:solidFill>
                  <a:latin typeface="Arial"/>
                  <a:ea typeface="Arial"/>
                  <a:cs typeface="Arial"/>
                  <a:sym typeface="Arial"/>
                </a:rPr>
                <a:t>をする</a:t>
              </a:r>
              <a:endParaRPr sz="1400" b="0" i="0" u="none" strike="noStrike" cap="none">
                <a:solidFill>
                  <a:srgbClr val="000000"/>
                </a:solidFill>
                <a:latin typeface="Arial"/>
                <a:ea typeface="Arial"/>
                <a:cs typeface="Arial"/>
                <a:sym typeface="Arial"/>
              </a:endParaRPr>
            </a:p>
          </p:txBody>
        </p:sp>
        <p:sp>
          <p:nvSpPr>
            <p:cNvPr id="109" name="Google Shape;109;p19"/>
            <p:cNvSpPr txBox="1"/>
            <p:nvPr/>
          </p:nvSpPr>
          <p:spPr>
            <a:xfrm>
              <a:off x="5369750" y="2330925"/>
              <a:ext cx="9261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ja" sz="1400" b="1" i="0" u="none" strike="noStrike" cap="none">
                  <a:solidFill>
                    <a:srgbClr val="0000FF"/>
                  </a:solidFill>
                  <a:latin typeface="Arial"/>
                  <a:ea typeface="Arial"/>
                  <a:cs typeface="Arial"/>
                  <a:sym typeface="Arial"/>
                </a:rPr>
                <a:t>モデル</a:t>
              </a:r>
              <a:endParaRPr sz="1400" b="1" i="0" u="none" strike="noStrike" cap="none">
                <a:solidFill>
                  <a:srgbClr val="0000FF"/>
                </a:solidFill>
                <a:latin typeface="Arial"/>
                <a:ea typeface="Arial"/>
                <a:cs typeface="Arial"/>
                <a:sym typeface="Arial"/>
              </a:endParaRPr>
            </a:p>
          </p:txBody>
        </p:sp>
        <p:sp>
          <p:nvSpPr>
            <p:cNvPr id="110" name="Google Shape;110;p19"/>
            <p:cNvSpPr txBox="1"/>
            <p:nvPr/>
          </p:nvSpPr>
          <p:spPr>
            <a:xfrm>
              <a:off x="3772400" y="1885913"/>
              <a:ext cx="13518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ja" sz="1400" b="1" i="0" u="none" strike="noStrike" cap="none">
                  <a:solidFill>
                    <a:srgbClr val="0000FF"/>
                  </a:solidFill>
                  <a:latin typeface="Arial"/>
                  <a:ea typeface="Arial"/>
                  <a:cs typeface="Arial"/>
                  <a:sym typeface="Arial"/>
                </a:rPr>
                <a:t>アルゴリズム</a:t>
              </a:r>
              <a:endParaRPr sz="1400" b="1" i="0" u="none" strike="noStrike" cap="none">
                <a:solidFill>
                  <a:srgbClr val="0000FF"/>
                </a:solidFill>
                <a:latin typeface="Arial"/>
                <a:ea typeface="Arial"/>
                <a:cs typeface="Arial"/>
                <a:sym typeface="Arial"/>
              </a:endParaRPr>
            </a:p>
          </p:txBody>
        </p:sp>
      </p:grpSp>
      <p:sp>
        <p:nvSpPr>
          <p:cNvPr id="17" name="Google Shape;61;p14">
            <a:extLst>
              <a:ext uri="{FF2B5EF4-FFF2-40B4-BE49-F238E27FC236}">
                <a16:creationId xmlns:a16="http://schemas.microsoft.com/office/drawing/2014/main" id="{33C3D9A6-041F-B349-9764-A5E3559A2B99}"/>
              </a:ext>
            </a:extLst>
          </p:cNvPr>
          <p:cNvSpPr txBox="1">
            <a:spLocks/>
          </p:cNvSpPr>
          <p:nvPr/>
        </p:nvSpPr>
        <p:spPr>
          <a:xfrm>
            <a:off x="7972746" y="4928097"/>
            <a:ext cx="1235483" cy="21540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r>
              <a:rPr lang="ja-JP" altLang="en-US" sz="800">
                <a:solidFill>
                  <a:schemeClr val="bg2">
                    <a:lumMod val="75000"/>
                  </a:schemeClr>
                </a:solidFill>
              </a:rPr>
              <a:t>原作者：山野智寛</a:t>
            </a:r>
            <a:endParaRPr lang="ja-JP" altLang="en-US" sz="800" dirty="0">
              <a:solidFill>
                <a:schemeClr val="bg2">
                  <a:lumMod val="75000"/>
                </a:schemeClr>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ja" sz="2400" dirty="0"/>
              <a:t>機械学習の</a:t>
            </a:r>
            <a:r>
              <a:rPr lang="ja" sz="2400" b="1" u="sng" dirty="0"/>
              <a:t>理想的</a:t>
            </a:r>
            <a:r>
              <a:rPr lang="ja" sz="2400" dirty="0"/>
              <a:t>な流れ</a:t>
            </a:r>
            <a:endParaRPr sz="2400" dirty="0"/>
          </a:p>
        </p:txBody>
      </p:sp>
      <p:pic>
        <p:nvPicPr>
          <p:cNvPr id="117" name="Google Shape;117;p20"/>
          <p:cNvPicPr preferRelativeResize="0"/>
          <p:nvPr/>
        </p:nvPicPr>
        <p:blipFill rotWithShape="1">
          <a:blip r:embed="rId3">
            <a:alphaModFix/>
          </a:blip>
          <a:srcRect/>
          <a:stretch/>
        </p:blipFill>
        <p:spPr>
          <a:xfrm>
            <a:off x="3909650" y="2053866"/>
            <a:ext cx="1030626" cy="1030626"/>
          </a:xfrm>
          <a:prstGeom prst="rect">
            <a:avLst/>
          </a:prstGeom>
          <a:noFill/>
          <a:ln>
            <a:noFill/>
          </a:ln>
        </p:spPr>
      </p:pic>
      <p:pic>
        <p:nvPicPr>
          <p:cNvPr id="118" name="Google Shape;118;p20"/>
          <p:cNvPicPr preferRelativeResize="0"/>
          <p:nvPr/>
        </p:nvPicPr>
        <p:blipFill rotWithShape="1">
          <a:blip r:embed="rId4">
            <a:alphaModFix/>
          </a:blip>
          <a:srcRect/>
          <a:stretch/>
        </p:blipFill>
        <p:spPr>
          <a:xfrm>
            <a:off x="1187325" y="2053875"/>
            <a:ext cx="983950" cy="983950"/>
          </a:xfrm>
          <a:prstGeom prst="rect">
            <a:avLst/>
          </a:prstGeom>
          <a:noFill/>
          <a:ln>
            <a:noFill/>
          </a:ln>
        </p:spPr>
      </p:pic>
      <p:pic>
        <p:nvPicPr>
          <p:cNvPr id="119" name="Google Shape;119;p20"/>
          <p:cNvPicPr preferRelativeResize="0"/>
          <p:nvPr/>
        </p:nvPicPr>
        <p:blipFill rotWithShape="1">
          <a:blip r:embed="rId5">
            <a:alphaModFix/>
          </a:blip>
          <a:srcRect/>
          <a:stretch/>
        </p:blipFill>
        <p:spPr>
          <a:xfrm>
            <a:off x="6725325" y="1969425"/>
            <a:ext cx="1030625" cy="1030625"/>
          </a:xfrm>
          <a:prstGeom prst="rect">
            <a:avLst/>
          </a:prstGeom>
          <a:noFill/>
          <a:ln>
            <a:noFill/>
          </a:ln>
        </p:spPr>
      </p:pic>
      <p:sp>
        <p:nvSpPr>
          <p:cNvPr id="121" name="Google Shape;121;p20"/>
          <p:cNvSpPr txBox="1"/>
          <p:nvPr/>
        </p:nvSpPr>
        <p:spPr>
          <a:xfrm>
            <a:off x="1164050" y="3037825"/>
            <a:ext cx="10305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ja" sz="1400" b="1" i="0" u="none" strike="noStrike" cap="none">
                <a:solidFill>
                  <a:srgbClr val="000000"/>
                </a:solidFill>
                <a:latin typeface="Arial"/>
                <a:ea typeface="Arial"/>
                <a:cs typeface="Arial"/>
                <a:sym typeface="Arial"/>
              </a:rPr>
              <a:t>データ</a:t>
            </a:r>
            <a:endParaRPr sz="1400" b="1" i="0" u="none" strike="noStrike" cap="none">
              <a:solidFill>
                <a:srgbClr val="000000"/>
              </a:solidFill>
              <a:latin typeface="Arial"/>
              <a:ea typeface="Arial"/>
              <a:cs typeface="Arial"/>
              <a:sym typeface="Arial"/>
            </a:endParaRPr>
          </a:p>
        </p:txBody>
      </p:sp>
      <p:sp>
        <p:nvSpPr>
          <p:cNvPr id="122" name="Google Shape;122;p20"/>
          <p:cNvSpPr txBox="1"/>
          <p:nvPr/>
        </p:nvSpPr>
        <p:spPr>
          <a:xfrm>
            <a:off x="3909700" y="3037825"/>
            <a:ext cx="10305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ja" sz="1400" b="1" i="0" u="none" strike="noStrike" cap="none">
                <a:solidFill>
                  <a:srgbClr val="000000"/>
                </a:solidFill>
                <a:latin typeface="Arial"/>
                <a:ea typeface="Arial"/>
                <a:cs typeface="Arial"/>
                <a:sym typeface="Arial"/>
              </a:rPr>
              <a:t>学習</a:t>
            </a:r>
            <a:endParaRPr sz="1400" b="1" i="0" u="none" strike="noStrike" cap="none">
              <a:solidFill>
                <a:srgbClr val="000000"/>
              </a:solidFill>
              <a:latin typeface="Arial"/>
              <a:ea typeface="Arial"/>
              <a:cs typeface="Arial"/>
              <a:sym typeface="Arial"/>
            </a:endParaRPr>
          </a:p>
        </p:txBody>
      </p:sp>
      <p:sp>
        <p:nvSpPr>
          <p:cNvPr id="123" name="Google Shape;123;p20"/>
          <p:cNvSpPr txBox="1"/>
          <p:nvPr/>
        </p:nvSpPr>
        <p:spPr>
          <a:xfrm>
            <a:off x="6788775" y="3037825"/>
            <a:ext cx="10305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ja" sz="1400" b="1" i="0" u="none" strike="noStrike" cap="none">
                <a:solidFill>
                  <a:srgbClr val="000000"/>
                </a:solidFill>
                <a:latin typeface="Arial"/>
                <a:ea typeface="Arial"/>
                <a:cs typeface="Arial"/>
                <a:sym typeface="Arial"/>
              </a:rPr>
              <a:t>推論</a:t>
            </a:r>
            <a:endParaRPr sz="1400" b="1" i="0" u="none" strike="noStrike" cap="none">
              <a:solidFill>
                <a:srgbClr val="000000"/>
              </a:solidFill>
              <a:latin typeface="Arial"/>
              <a:ea typeface="Arial"/>
              <a:cs typeface="Arial"/>
              <a:sym typeface="Arial"/>
            </a:endParaRPr>
          </a:p>
        </p:txBody>
      </p:sp>
      <p:sp>
        <p:nvSpPr>
          <p:cNvPr id="124" name="Google Shape;124;p20"/>
          <p:cNvSpPr txBox="1"/>
          <p:nvPr/>
        </p:nvSpPr>
        <p:spPr>
          <a:xfrm>
            <a:off x="575750" y="3634950"/>
            <a:ext cx="22071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ja" sz="1400" b="1" i="0" u="none" strike="noStrike" cap="none">
                <a:solidFill>
                  <a:srgbClr val="FF0000"/>
                </a:solidFill>
                <a:latin typeface="Arial"/>
                <a:ea typeface="Arial"/>
                <a:cs typeface="Arial"/>
                <a:sym typeface="Arial"/>
              </a:rPr>
              <a:t>過去</a:t>
            </a:r>
            <a:r>
              <a:rPr lang="ja" sz="1400" b="0" i="0" u="none" strike="noStrike" cap="none">
                <a:solidFill>
                  <a:srgbClr val="000000"/>
                </a:solidFill>
                <a:latin typeface="Arial"/>
                <a:ea typeface="Arial"/>
                <a:cs typeface="Arial"/>
                <a:sym typeface="Arial"/>
              </a:rPr>
              <a:t>を蓄積する</a:t>
            </a:r>
            <a:endParaRPr sz="1400" b="0" i="0" u="none" strike="noStrike" cap="none">
              <a:solidFill>
                <a:srgbClr val="000000"/>
              </a:solidFill>
              <a:latin typeface="Arial"/>
              <a:ea typeface="Arial"/>
              <a:cs typeface="Arial"/>
              <a:sym typeface="Arial"/>
            </a:endParaRPr>
          </a:p>
        </p:txBody>
      </p:sp>
      <p:sp>
        <p:nvSpPr>
          <p:cNvPr id="125" name="Google Shape;125;p20"/>
          <p:cNvSpPr txBox="1"/>
          <p:nvPr/>
        </p:nvSpPr>
        <p:spPr>
          <a:xfrm>
            <a:off x="3321400" y="3634950"/>
            <a:ext cx="22071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ja" sz="1400" b="1" i="0" u="none" strike="noStrike" cap="none">
                <a:solidFill>
                  <a:srgbClr val="FF0000"/>
                </a:solidFill>
                <a:latin typeface="Arial"/>
                <a:ea typeface="Arial"/>
                <a:cs typeface="Arial"/>
                <a:sym typeface="Arial"/>
              </a:rPr>
              <a:t>未来・未知</a:t>
            </a:r>
            <a:r>
              <a:rPr lang="ja" sz="1400" b="0" i="0" u="none" strike="noStrike" cap="none">
                <a:solidFill>
                  <a:srgbClr val="000000"/>
                </a:solidFill>
                <a:latin typeface="Arial"/>
                <a:ea typeface="Arial"/>
                <a:cs typeface="Arial"/>
                <a:sym typeface="Arial"/>
              </a:rPr>
              <a:t>を予測する</a:t>
            </a:r>
            <a:endParaRPr sz="1400" b="0" i="0" u="none" strike="noStrike" cap="none">
              <a:solidFill>
                <a:srgbClr val="000000"/>
              </a:solidFill>
              <a:latin typeface="Arial"/>
              <a:ea typeface="Arial"/>
              <a:cs typeface="Arial"/>
              <a:sym typeface="Arial"/>
            </a:endParaRPr>
          </a:p>
        </p:txBody>
      </p:sp>
      <p:sp>
        <p:nvSpPr>
          <p:cNvPr id="126" name="Google Shape;126;p20"/>
          <p:cNvSpPr txBox="1"/>
          <p:nvPr/>
        </p:nvSpPr>
        <p:spPr>
          <a:xfrm>
            <a:off x="6200475" y="3634950"/>
            <a:ext cx="22071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ja" sz="1400" b="1" i="0" u="none" strike="noStrike" cap="none" dirty="0">
                <a:solidFill>
                  <a:srgbClr val="FF0000"/>
                </a:solidFill>
                <a:latin typeface="Arial"/>
                <a:ea typeface="Arial"/>
                <a:cs typeface="Arial"/>
                <a:sym typeface="Arial"/>
              </a:rPr>
              <a:t>意思決定</a:t>
            </a:r>
            <a:r>
              <a:rPr lang="ja" sz="1400" b="0" i="0" u="none" strike="noStrike" cap="none" dirty="0">
                <a:solidFill>
                  <a:srgbClr val="000000"/>
                </a:solidFill>
                <a:latin typeface="Arial"/>
                <a:ea typeface="Arial"/>
                <a:cs typeface="Arial"/>
                <a:sym typeface="Arial"/>
              </a:rPr>
              <a:t>をする</a:t>
            </a:r>
            <a:endParaRPr sz="1400" b="0" i="0" u="none" strike="noStrike" cap="none" dirty="0">
              <a:solidFill>
                <a:srgbClr val="000000"/>
              </a:solidFill>
              <a:latin typeface="Arial"/>
              <a:ea typeface="Arial"/>
              <a:cs typeface="Arial"/>
              <a:sym typeface="Arial"/>
            </a:endParaRPr>
          </a:p>
        </p:txBody>
      </p:sp>
      <p:sp>
        <p:nvSpPr>
          <p:cNvPr id="130" name="Google Shape;130;p20"/>
          <p:cNvSpPr/>
          <p:nvPr/>
        </p:nvSpPr>
        <p:spPr>
          <a:xfrm rot="10800000">
            <a:off x="1684525" y="1281400"/>
            <a:ext cx="5591700" cy="636300"/>
          </a:xfrm>
          <a:prstGeom prst="curvedUpArrow">
            <a:avLst>
              <a:gd name="adj1" fmla="val 25000"/>
              <a:gd name="adj2" fmla="val 73004"/>
              <a:gd name="adj3" fmla="val 25000"/>
            </a:avLst>
          </a:prstGeom>
          <a:solidFill>
            <a:schemeClr val="accent1"/>
          </a:solidFill>
          <a:ln w="952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1" name="Google Shape;131;p20"/>
          <p:cNvPicPr preferRelativeResize="0"/>
          <p:nvPr/>
        </p:nvPicPr>
        <p:blipFill rotWithShape="1">
          <a:blip r:embed="rId6">
            <a:alphaModFix/>
          </a:blip>
          <a:srcRect/>
          <a:stretch/>
        </p:blipFill>
        <p:spPr>
          <a:xfrm>
            <a:off x="4257629" y="0"/>
            <a:ext cx="2913553" cy="1030625"/>
          </a:xfrm>
          <a:prstGeom prst="rect">
            <a:avLst/>
          </a:prstGeom>
          <a:noFill/>
          <a:ln>
            <a:noFill/>
          </a:ln>
        </p:spPr>
      </p:pic>
      <p:sp>
        <p:nvSpPr>
          <p:cNvPr id="132" name="Google Shape;132;p20"/>
          <p:cNvSpPr txBox="1"/>
          <p:nvPr/>
        </p:nvSpPr>
        <p:spPr>
          <a:xfrm>
            <a:off x="2868646" y="4576787"/>
            <a:ext cx="3406707" cy="492412"/>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457200" marR="0" lvl="0" indent="-355600" algn="l" rtl="0">
              <a:lnSpc>
                <a:spcPct val="100000"/>
              </a:lnSpc>
              <a:spcBef>
                <a:spcPts val="0"/>
              </a:spcBef>
              <a:spcAft>
                <a:spcPts val="0"/>
              </a:spcAft>
              <a:buClr>
                <a:srgbClr val="000000"/>
              </a:buClr>
              <a:buSzPts val="2000"/>
              <a:buFont typeface="Arial"/>
              <a:buChar char="➢"/>
            </a:pPr>
            <a:r>
              <a:rPr lang="ja" sz="2000" b="0" i="0" u="none" strike="noStrike" cap="none" dirty="0">
                <a:solidFill>
                  <a:srgbClr val="3F3F3F"/>
                </a:solidFill>
                <a:latin typeface="Arial"/>
                <a:ea typeface="Arial"/>
                <a:cs typeface="Arial"/>
                <a:sym typeface="Arial"/>
              </a:rPr>
              <a:t>連続的・継続的である</a:t>
            </a:r>
            <a:endParaRPr lang="en-US" altLang="ja" sz="2000" b="0" i="0" u="none" strike="noStrike" cap="none" dirty="0">
              <a:solidFill>
                <a:srgbClr val="3F3F3F"/>
              </a:solidFill>
              <a:latin typeface="Arial"/>
              <a:ea typeface="Arial"/>
              <a:cs typeface="Arial"/>
              <a:sym typeface="Arial"/>
            </a:endParaRPr>
          </a:p>
        </p:txBody>
      </p:sp>
      <p:sp>
        <p:nvSpPr>
          <p:cNvPr id="19" name="Google Shape;61;p14">
            <a:extLst>
              <a:ext uri="{FF2B5EF4-FFF2-40B4-BE49-F238E27FC236}">
                <a16:creationId xmlns:a16="http://schemas.microsoft.com/office/drawing/2014/main" id="{500AFE53-0F6F-1340-BE5B-B929BFFD1CF9}"/>
              </a:ext>
            </a:extLst>
          </p:cNvPr>
          <p:cNvSpPr txBox="1">
            <a:spLocks/>
          </p:cNvSpPr>
          <p:nvPr/>
        </p:nvSpPr>
        <p:spPr>
          <a:xfrm>
            <a:off x="7972746" y="4928097"/>
            <a:ext cx="1235483" cy="21540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r>
              <a:rPr lang="ja-JP" altLang="en-US" sz="800">
                <a:solidFill>
                  <a:schemeClr val="bg2">
                    <a:lumMod val="75000"/>
                  </a:schemeClr>
                </a:solidFill>
              </a:rPr>
              <a:t>原作者：山野智寛</a:t>
            </a:r>
            <a:endParaRPr lang="ja-JP" altLang="en-US" sz="800" dirty="0">
              <a:solidFill>
                <a:schemeClr val="bg2">
                  <a:lumMod val="75000"/>
                </a:schemeClr>
              </a:solidFill>
            </a:endParaRPr>
          </a:p>
        </p:txBody>
      </p:sp>
      <p:sp>
        <p:nvSpPr>
          <p:cNvPr id="25" name="Google Shape;97;p19">
            <a:extLst>
              <a:ext uri="{FF2B5EF4-FFF2-40B4-BE49-F238E27FC236}">
                <a16:creationId xmlns:a16="http://schemas.microsoft.com/office/drawing/2014/main" id="{535A04C0-13DE-314E-A856-6D063B6EE280}"/>
              </a:ext>
            </a:extLst>
          </p:cNvPr>
          <p:cNvSpPr/>
          <p:nvPr/>
        </p:nvSpPr>
        <p:spPr>
          <a:xfrm>
            <a:off x="2577412" y="2364477"/>
            <a:ext cx="926100" cy="187200"/>
          </a:xfrm>
          <a:prstGeom prst="rightArrow">
            <a:avLst>
              <a:gd name="adj1" fmla="val 38702"/>
              <a:gd name="adj2" fmla="val 115532"/>
            </a:avLst>
          </a:prstGeom>
          <a:solidFill>
            <a:srgbClr val="DDDDDD"/>
          </a:solidFill>
          <a:ln w="952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97;p19">
            <a:extLst>
              <a:ext uri="{FF2B5EF4-FFF2-40B4-BE49-F238E27FC236}">
                <a16:creationId xmlns:a16="http://schemas.microsoft.com/office/drawing/2014/main" id="{C3E89599-539C-B14A-A2E8-2544F5751133}"/>
              </a:ext>
            </a:extLst>
          </p:cNvPr>
          <p:cNvSpPr/>
          <p:nvPr/>
        </p:nvSpPr>
        <p:spPr>
          <a:xfrm>
            <a:off x="5369750" y="2364477"/>
            <a:ext cx="926100" cy="187200"/>
          </a:xfrm>
          <a:prstGeom prst="rightArrow">
            <a:avLst>
              <a:gd name="adj1" fmla="val 38702"/>
              <a:gd name="adj2" fmla="val 115532"/>
            </a:avLst>
          </a:prstGeom>
          <a:solidFill>
            <a:srgbClr val="DDDDDD"/>
          </a:solidFill>
          <a:ln w="952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97;p19">
            <a:extLst>
              <a:ext uri="{FF2B5EF4-FFF2-40B4-BE49-F238E27FC236}">
                <a16:creationId xmlns:a16="http://schemas.microsoft.com/office/drawing/2014/main" id="{897A381B-9ECE-6048-87DA-6C8A49D615AC}"/>
              </a:ext>
            </a:extLst>
          </p:cNvPr>
          <p:cNvSpPr/>
          <p:nvPr/>
        </p:nvSpPr>
        <p:spPr>
          <a:xfrm rot="10800000">
            <a:off x="2577412" y="2625977"/>
            <a:ext cx="926100" cy="187200"/>
          </a:xfrm>
          <a:prstGeom prst="rightArrow">
            <a:avLst>
              <a:gd name="adj1" fmla="val 38702"/>
              <a:gd name="adj2" fmla="val 115532"/>
            </a:avLst>
          </a:prstGeom>
          <a:solidFill>
            <a:schemeClr val="accent1"/>
          </a:solidFill>
          <a:ln w="952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97;p19">
            <a:extLst>
              <a:ext uri="{FF2B5EF4-FFF2-40B4-BE49-F238E27FC236}">
                <a16:creationId xmlns:a16="http://schemas.microsoft.com/office/drawing/2014/main" id="{82D0B126-D037-224C-820D-830213885E33}"/>
              </a:ext>
            </a:extLst>
          </p:cNvPr>
          <p:cNvSpPr/>
          <p:nvPr/>
        </p:nvSpPr>
        <p:spPr>
          <a:xfrm rot="10800000">
            <a:off x="5369750" y="2625977"/>
            <a:ext cx="926100" cy="187200"/>
          </a:xfrm>
          <a:prstGeom prst="rightArrow">
            <a:avLst>
              <a:gd name="adj1" fmla="val 38702"/>
              <a:gd name="adj2" fmla="val 115532"/>
            </a:avLst>
          </a:prstGeom>
          <a:solidFill>
            <a:schemeClr val="accent1"/>
          </a:solidFill>
          <a:ln w="952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 name="テキスト ボックス 2">
            <a:extLst>
              <a:ext uri="{FF2B5EF4-FFF2-40B4-BE49-F238E27FC236}">
                <a16:creationId xmlns:a16="http://schemas.microsoft.com/office/drawing/2014/main" id="{C8C9EA9E-8C85-8047-BB10-293ABB552831}"/>
              </a:ext>
            </a:extLst>
          </p:cNvPr>
          <p:cNvSpPr txBox="1"/>
          <p:nvPr/>
        </p:nvSpPr>
        <p:spPr>
          <a:xfrm>
            <a:off x="5306436" y="2847092"/>
            <a:ext cx="1082348" cy="246221"/>
          </a:xfrm>
          <a:prstGeom prst="rect">
            <a:avLst/>
          </a:prstGeom>
          <a:noFill/>
        </p:spPr>
        <p:txBody>
          <a:bodyPr wrap="none" rtlCol="0">
            <a:spAutoFit/>
          </a:bodyPr>
          <a:lstStyle/>
          <a:p>
            <a:r>
              <a:rPr kumimoji="1" lang="ja-JP" altLang="en-US" sz="1000">
                <a:solidFill>
                  <a:schemeClr val="accent1"/>
                </a:solidFill>
              </a:rPr>
              <a:t>フィードバック</a:t>
            </a:r>
          </a:p>
        </p:txBody>
      </p:sp>
      <p:sp>
        <p:nvSpPr>
          <p:cNvPr id="32" name="テキスト ボックス 31">
            <a:extLst>
              <a:ext uri="{FF2B5EF4-FFF2-40B4-BE49-F238E27FC236}">
                <a16:creationId xmlns:a16="http://schemas.microsoft.com/office/drawing/2014/main" id="{E9D9257B-06A8-8F4F-847D-BBCD282F5BFA}"/>
              </a:ext>
            </a:extLst>
          </p:cNvPr>
          <p:cNvSpPr txBox="1"/>
          <p:nvPr/>
        </p:nvSpPr>
        <p:spPr>
          <a:xfrm>
            <a:off x="2499287" y="2847092"/>
            <a:ext cx="1082348" cy="246221"/>
          </a:xfrm>
          <a:prstGeom prst="rect">
            <a:avLst/>
          </a:prstGeom>
          <a:noFill/>
        </p:spPr>
        <p:txBody>
          <a:bodyPr wrap="none" rtlCol="0">
            <a:spAutoFit/>
          </a:bodyPr>
          <a:lstStyle/>
          <a:p>
            <a:r>
              <a:rPr kumimoji="1" lang="ja-JP" altLang="en-US" sz="1000">
                <a:solidFill>
                  <a:schemeClr val="accent1"/>
                </a:solidFill>
              </a:rPr>
              <a:t>フィードバック</a:t>
            </a:r>
          </a:p>
        </p:txBody>
      </p:sp>
      <p:sp>
        <p:nvSpPr>
          <p:cNvPr id="33" name="テキスト ボックス 32">
            <a:extLst>
              <a:ext uri="{FF2B5EF4-FFF2-40B4-BE49-F238E27FC236}">
                <a16:creationId xmlns:a16="http://schemas.microsoft.com/office/drawing/2014/main" id="{DB629CB8-7AEC-AE47-998F-8353FC0CE0B9}"/>
              </a:ext>
            </a:extLst>
          </p:cNvPr>
          <p:cNvSpPr txBox="1"/>
          <p:nvPr/>
        </p:nvSpPr>
        <p:spPr>
          <a:xfrm>
            <a:off x="3939201" y="1352539"/>
            <a:ext cx="1082348" cy="246221"/>
          </a:xfrm>
          <a:prstGeom prst="rect">
            <a:avLst/>
          </a:prstGeom>
          <a:noFill/>
        </p:spPr>
        <p:txBody>
          <a:bodyPr wrap="none" rtlCol="0">
            <a:spAutoFit/>
          </a:bodyPr>
          <a:lstStyle/>
          <a:p>
            <a:r>
              <a:rPr kumimoji="1" lang="ja-JP" altLang="en-US" sz="1000">
                <a:solidFill>
                  <a:schemeClr val="accent1"/>
                </a:solidFill>
              </a:rPr>
              <a:t>フィードバック</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ja-JP" altLang="en-US" sz="2400" b="1" u="sng"/>
              <a:t>実社会における</a:t>
            </a:r>
            <a:r>
              <a:rPr lang="ja" sz="2400" dirty="0"/>
              <a:t>機械学習の理想的な流れ</a:t>
            </a:r>
            <a:endParaRPr sz="2400" dirty="0"/>
          </a:p>
        </p:txBody>
      </p:sp>
      <p:sp>
        <p:nvSpPr>
          <p:cNvPr id="19" name="Google Shape;61;p14">
            <a:extLst>
              <a:ext uri="{FF2B5EF4-FFF2-40B4-BE49-F238E27FC236}">
                <a16:creationId xmlns:a16="http://schemas.microsoft.com/office/drawing/2014/main" id="{500AFE53-0F6F-1340-BE5B-B929BFFD1CF9}"/>
              </a:ext>
            </a:extLst>
          </p:cNvPr>
          <p:cNvSpPr txBox="1">
            <a:spLocks/>
          </p:cNvSpPr>
          <p:nvPr/>
        </p:nvSpPr>
        <p:spPr>
          <a:xfrm>
            <a:off x="7972746" y="4928097"/>
            <a:ext cx="1235483" cy="21540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r>
              <a:rPr lang="ja-JP" altLang="en-US" sz="800">
                <a:solidFill>
                  <a:schemeClr val="bg2">
                    <a:lumMod val="75000"/>
                  </a:schemeClr>
                </a:solidFill>
              </a:rPr>
              <a:t>原作者：山野智寛</a:t>
            </a:r>
            <a:endParaRPr lang="ja-JP" altLang="en-US" sz="800" dirty="0">
              <a:solidFill>
                <a:schemeClr val="bg2">
                  <a:lumMod val="75000"/>
                </a:schemeClr>
              </a:solidFill>
            </a:endParaRPr>
          </a:p>
        </p:txBody>
      </p:sp>
      <p:pic>
        <p:nvPicPr>
          <p:cNvPr id="20" name="Google Shape;100;p19">
            <a:extLst>
              <a:ext uri="{FF2B5EF4-FFF2-40B4-BE49-F238E27FC236}">
                <a16:creationId xmlns:a16="http://schemas.microsoft.com/office/drawing/2014/main" id="{5A158296-ABF2-6743-83BD-1CE040373294}"/>
              </a:ext>
            </a:extLst>
          </p:cNvPr>
          <p:cNvPicPr preferRelativeResize="0">
            <a:picLocks noChangeAspect="1"/>
          </p:cNvPicPr>
          <p:nvPr/>
        </p:nvPicPr>
        <p:blipFill rotWithShape="1">
          <a:blip r:embed="rId3">
            <a:alphaModFix/>
          </a:blip>
          <a:srcRect/>
          <a:stretch/>
        </p:blipFill>
        <p:spPr>
          <a:xfrm>
            <a:off x="4158000" y="1261314"/>
            <a:ext cx="828000" cy="828000"/>
          </a:xfrm>
          <a:prstGeom prst="rect">
            <a:avLst/>
          </a:prstGeom>
          <a:noFill/>
          <a:ln>
            <a:noFill/>
          </a:ln>
        </p:spPr>
      </p:pic>
      <p:pic>
        <p:nvPicPr>
          <p:cNvPr id="21" name="Google Shape;117;p20">
            <a:extLst>
              <a:ext uri="{FF2B5EF4-FFF2-40B4-BE49-F238E27FC236}">
                <a16:creationId xmlns:a16="http://schemas.microsoft.com/office/drawing/2014/main" id="{96D35442-A28E-BC41-A46D-DF818B0EE1B2}"/>
              </a:ext>
            </a:extLst>
          </p:cNvPr>
          <p:cNvPicPr preferRelativeResize="0">
            <a:picLocks noChangeAspect="1"/>
          </p:cNvPicPr>
          <p:nvPr/>
        </p:nvPicPr>
        <p:blipFill rotWithShape="1">
          <a:blip r:embed="rId4">
            <a:alphaModFix/>
          </a:blip>
          <a:srcRect/>
          <a:stretch/>
        </p:blipFill>
        <p:spPr>
          <a:xfrm>
            <a:off x="6041326" y="2384463"/>
            <a:ext cx="828000" cy="828000"/>
          </a:xfrm>
          <a:prstGeom prst="rect">
            <a:avLst/>
          </a:prstGeom>
          <a:noFill/>
          <a:ln>
            <a:noFill/>
          </a:ln>
        </p:spPr>
      </p:pic>
      <p:pic>
        <p:nvPicPr>
          <p:cNvPr id="22" name="Google Shape;119;p20">
            <a:extLst>
              <a:ext uri="{FF2B5EF4-FFF2-40B4-BE49-F238E27FC236}">
                <a16:creationId xmlns:a16="http://schemas.microsoft.com/office/drawing/2014/main" id="{3747C2A7-91DE-2945-84E9-F7568FA5A200}"/>
              </a:ext>
            </a:extLst>
          </p:cNvPr>
          <p:cNvPicPr preferRelativeResize="0">
            <a:picLocks noChangeAspect="1"/>
          </p:cNvPicPr>
          <p:nvPr/>
        </p:nvPicPr>
        <p:blipFill rotWithShape="1">
          <a:blip r:embed="rId5">
            <a:alphaModFix/>
          </a:blip>
          <a:srcRect/>
          <a:stretch/>
        </p:blipFill>
        <p:spPr>
          <a:xfrm>
            <a:off x="6865435" y="2412572"/>
            <a:ext cx="792000" cy="792000"/>
          </a:xfrm>
          <a:prstGeom prst="rect">
            <a:avLst/>
          </a:prstGeom>
          <a:noFill/>
          <a:ln>
            <a:noFill/>
          </a:ln>
        </p:spPr>
      </p:pic>
      <p:pic>
        <p:nvPicPr>
          <p:cNvPr id="1026" name="Picture 2" descr="人物とはてなマークの白黒シルエットイラスト素材 | シルエット イラスト, はてなマーク, マーク イラスト">
            <a:extLst>
              <a:ext uri="{FF2B5EF4-FFF2-40B4-BE49-F238E27FC236}">
                <a16:creationId xmlns:a16="http://schemas.microsoft.com/office/drawing/2014/main" id="{098DB8A3-C250-A045-B45B-B89B73BB02BD}"/>
              </a:ext>
            </a:extLst>
          </p:cNvPr>
          <p:cNvPicPr>
            <a:picLocks noChangeAspect="1" noChangeArrowheads="1"/>
          </p:cNvPicPr>
          <p:nvPr/>
        </p:nvPicPr>
        <p:blipFill rotWithShape="1">
          <a:blip r:embed="rId6">
            <a:alphaModFix amt="85000"/>
            <a:extLst>
              <a:ext uri="{28A0092B-C50C-407E-A947-70E740481C1C}">
                <a14:useLocalDpi xmlns:a14="http://schemas.microsoft.com/office/drawing/2010/main" val="0"/>
              </a:ext>
            </a:extLst>
          </a:blip>
          <a:srcRect l="-5196" r="18972"/>
          <a:stretch/>
        </p:blipFill>
        <p:spPr bwMode="auto">
          <a:xfrm>
            <a:off x="1608939" y="2032345"/>
            <a:ext cx="1158240" cy="1343288"/>
          </a:xfrm>
          <a:prstGeom prst="rect">
            <a:avLst/>
          </a:prstGeom>
          <a:noFill/>
          <a:extLst>
            <a:ext uri="{909E8E84-426E-40DD-AFC4-6F175D3DCCD1}">
              <a14:hiddenFill xmlns:a14="http://schemas.microsoft.com/office/drawing/2010/main">
                <a:solidFill>
                  <a:srgbClr val="FFFFFF"/>
                </a:solidFill>
              </a14:hiddenFill>
            </a:ext>
          </a:extLst>
        </p:spPr>
      </p:pic>
      <p:pic>
        <p:nvPicPr>
          <p:cNvPr id="3" name="図 2">
            <a:extLst>
              <a:ext uri="{FF2B5EF4-FFF2-40B4-BE49-F238E27FC236}">
                <a16:creationId xmlns:a16="http://schemas.microsoft.com/office/drawing/2014/main" id="{55FB95D0-B554-E84F-B698-735536B3F15A}"/>
              </a:ext>
            </a:extLst>
          </p:cNvPr>
          <p:cNvPicPr>
            <a:picLocks noChangeAspect="1"/>
          </p:cNvPicPr>
          <p:nvPr/>
        </p:nvPicPr>
        <p:blipFill>
          <a:blip r:embed="rId7">
            <a:alphaModFix amt="85000"/>
          </a:blip>
          <a:stretch>
            <a:fillRect/>
          </a:stretch>
        </p:blipFill>
        <p:spPr>
          <a:xfrm>
            <a:off x="4168261" y="3703829"/>
            <a:ext cx="900000" cy="900000"/>
          </a:xfrm>
          <a:prstGeom prst="rect">
            <a:avLst/>
          </a:prstGeom>
        </p:spPr>
      </p:pic>
      <p:sp>
        <p:nvSpPr>
          <p:cNvPr id="11" name="曲折矢印 10">
            <a:extLst>
              <a:ext uri="{FF2B5EF4-FFF2-40B4-BE49-F238E27FC236}">
                <a16:creationId xmlns:a16="http://schemas.microsoft.com/office/drawing/2014/main" id="{473A80D8-78D7-914B-8BE9-3BE1D22F3D45}"/>
              </a:ext>
            </a:extLst>
          </p:cNvPr>
          <p:cNvSpPr/>
          <p:nvPr/>
        </p:nvSpPr>
        <p:spPr>
          <a:xfrm rot="5400000">
            <a:off x="5831599" y="1185576"/>
            <a:ext cx="671644" cy="1648578"/>
          </a:xfrm>
          <a:prstGeom prst="bentArrow">
            <a:avLst>
              <a:gd name="adj1" fmla="val 10401"/>
              <a:gd name="adj2" fmla="val 26559"/>
              <a:gd name="adj3" fmla="val 21844"/>
              <a:gd name="adj4" fmla="val 67378"/>
            </a:avLst>
          </a:prstGeom>
          <a:solidFill>
            <a:schemeClr val="tx2"/>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7" name="曲折矢印 36">
            <a:extLst>
              <a:ext uri="{FF2B5EF4-FFF2-40B4-BE49-F238E27FC236}">
                <a16:creationId xmlns:a16="http://schemas.microsoft.com/office/drawing/2014/main" id="{18BE55EE-08C1-B640-8B79-492CB8198737}"/>
              </a:ext>
            </a:extLst>
          </p:cNvPr>
          <p:cNvSpPr/>
          <p:nvPr/>
        </p:nvSpPr>
        <p:spPr>
          <a:xfrm>
            <a:off x="2272440" y="1575099"/>
            <a:ext cx="1720440" cy="711497"/>
          </a:xfrm>
          <a:prstGeom prst="bentArrow">
            <a:avLst>
              <a:gd name="adj1" fmla="val 9465"/>
              <a:gd name="adj2" fmla="val 23088"/>
              <a:gd name="adj3" fmla="val 16274"/>
              <a:gd name="adj4" fmla="val 74320"/>
            </a:avLst>
          </a:prstGeom>
          <a:solidFill>
            <a:schemeClr val="tx2"/>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9" name="曲折矢印 38">
            <a:extLst>
              <a:ext uri="{FF2B5EF4-FFF2-40B4-BE49-F238E27FC236}">
                <a16:creationId xmlns:a16="http://schemas.microsoft.com/office/drawing/2014/main" id="{C5EF0342-9855-2644-9F7F-95B42A25EF00}"/>
              </a:ext>
            </a:extLst>
          </p:cNvPr>
          <p:cNvSpPr/>
          <p:nvPr/>
        </p:nvSpPr>
        <p:spPr>
          <a:xfrm rot="10800000">
            <a:off x="5487860" y="3598106"/>
            <a:ext cx="1359122" cy="725349"/>
          </a:xfrm>
          <a:prstGeom prst="bentArrow">
            <a:avLst>
              <a:gd name="adj1" fmla="val 9544"/>
              <a:gd name="adj2" fmla="val 22529"/>
              <a:gd name="adj3" fmla="val 16274"/>
              <a:gd name="adj4" fmla="val 74320"/>
            </a:avLst>
          </a:prstGeom>
          <a:solidFill>
            <a:schemeClr val="tx2"/>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曲折矢印 39">
            <a:extLst>
              <a:ext uri="{FF2B5EF4-FFF2-40B4-BE49-F238E27FC236}">
                <a16:creationId xmlns:a16="http://schemas.microsoft.com/office/drawing/2014/main" id="{1D2C7611-93DA-3345-897F-D7D0C91D5741}"/>
              </a:ext>
            </a:extLst>
          </p:cNvPr>
          <p:cNvSpPr/>
          <p:nvPr/>
        </p:nvSpPr>
        <p:spPr>
          <a:xfrm rot="16200000">
            <a:off x="2589508" y="3108814"/>
            <a:ext cx="620928" cy="1544519"/>
          </a:xfrm>
          <a:prstGeom prst="bentArrow">
            <a:avLst>
              <a:gd name="adj1" fmla="val 11466"/>
              <a:gd name="adj2" fmla="val 26559"/>
              <a:gd name="adj3" fmla="val 21844"/>
              <a:gd name="adj4" fmla="val 67378"/>
            </a:avLst>
          </a:prstGeom>
          <a:solidFill>
            <a:schemeClr val="tx2"/>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テキスト ボックス 11">
            <a:extLst>
              <a:ext uri="{FF2B5EF4-FFF2-40B4-BE49-F238E27FC236}">
                <a16:creationId xmlns:a16="http://schemas.microsoft.com/office/drawing/2014/main" id="{0D4153A7-AAB5-7744-96DA-64A56FC54D2D}"/>
              </a:ext>
            </a:extLst>
          </p:cNvPr>
          <p:cNvSpPr txBox="1"/>
          <p:nvPr/>
        </p:nvSpPr>
        <p:spPr>
          <a:xfrm>
            <a:off x="1508497" y="3226900"/>
            <a:ext cx="1359123" cy="246221"/>
          </a:xfrm>
          <a:prstGeom prst="rect">
            <a:avLst/>
          </a:prstGeom>
          <a:noFill/>
        </p:spPr>
        <p:txBody>
          <a:bodyPr wrap="square" rtlCol="0">
            <a:spAutoFit/>
          </a:bodyPr>
          <a:lstStyle/>
          <a:p>
            <a:pPr algn="ctr"/>
            <a:r>
              <a:rPr kumimoji="1" lang="ja-JP" altLang="en-US" sz="1000"/>
              <a:t>ビジネス課題</a:t>
            </a:r>
          </a:p>
        </p:txBody>
      </p:sp>
      <p:sp>
        <p:nvSpPr>
          <p:cNvPr id="42" name="テキスト ボックス 41">
            <a:extLst>
              <a:ext uri="{FF2B5EF4-FFF2-40B4-BE49-F238E27FC236}">
                <a16:creationId xmlns:a16="http://schemas.microsoft.com/office/drawing/2014/main" id="{37D0C10F-5D92-634A-A2EF-5501C664C998}"/>
              </a:ext>
            </a:extLst>
          </p:cNvPr>
          <p:cNvSpPr txBox="1"/>
          <p:nvPr/>
        </p:nvSpPr>
        <p:spPr>
          <a:xfrm>
            <a:off x="3892438" y="2108777"/>
            <a:ext cx="1359123" cy="246221"/>
          </a:xfrm>
          <a:prstGeom prst="rect">
            <a:avLst/>
          </a:prstGeom>
          <a:noFill/>
        </p:spPr>
        <p:txBody>
          <a:bodyPr wrap="square" rtlCol="0">
            <a:spAutoFit/>
          </a:bodyPr>
          <a:lstStyle/>
          <a:p>
            <a:pPr algn="ctr"/>
            <a:r>
              <a:rPr kumimoji="1" lang="ja-JP" altLang="en-US" sz="1000"/>
              <a:t>データ</a:t>
            </a:r>
          </a:p>
        </p:txBody>
      </p:sp>
      <p:sp>
        <p:nvSpPr>
          <p:cNvPr id="43" name="テキスト ボックス 42">
            <a:extLst>
              <a:ext uri="{FF2B5EF4-FFF2-40B4-BE49-F238E27FC236}">
                <a16:creationId xmlns:a16="http://schemas.microsoft.com/office/drawing/2014/main" id="{383AB8C8-6E2A-BF41-87FE-B4BB27357627}"/>
              </a:ext>
            </a:extLst>
          </p:cNvPr>
          <p:cNvSpPr txBox="1"/>
          <p:nvPr/>
        </p:nvSpPr>
        <p:spPr>
          <a:xfrm>
            <a:off x="6167421" y="3160890"/>
            <a:ext cx="1359123" cy="400110"/>
          </a:xfrm>
          <a:prstGeom prst="rect">
            <a:avLst/>
          </a:prstGeom>
          <a:noFill/>
        </p:spPr>
        <p:txBody>
          <a:bodyPr wrap="square" rtlCol="0">
            <a:spAutoFit/>
          </a:bodyPr>
          <a:lstStyle/>
          <a:p>
            <a:pPr algn="ctr"/>
            <a:r>
              <a:rPr kumimoji="1" lang="ja-JP" altLang="en-US" sz="1000"/>
              <a:t>学習・推論</a:t>
            </a:r>
            <a:endParaRPr kumimoji="1" lang="en-US" altLang="ja-JP" sz="1000" dirty="0"/>
          </a:p>
          <a:p>
            <a:pPr algn="ctr"/>
            <a:r>
              <a:rPr kumimoji="1" lang="ja-JP" altLang="en-US" sz="1000"/>
              <a:t>他のデータ分析</a:t>
            </a:r>
            <a:endParaRPr kumimoji="1" lang="en-US" altLang="ja-JP" sz="1000" dirty="0"/>
          </a:p>
        </p:txBody>
      </p:sp>
      <p:sp>
        <p:nvSpPr>
          <p:cNvPr id="44" name="テキスト ボックス 43">
            <a:extLst>
              <a:ext uri="{FF2B5EF4-FFF2-40B4-BE49-F238E27FC236}">
                <a16:creationId xmlns:a16="http://schemas.microsoft.com/office/drawing/2014/main" id="{33E0718F-E9E4-8045-9B48-CC8EF728E36E}"/>
              </a:ext>
            </a:extLst>
          </p:cNvPr>
          <p:cNvSpPr txBox="1"/>
          <p:nvPr/>
        </p:nvSpPr>
        <p:spPr>
          <a:xfrm>
            <a:off x="3468356" y="4558490"/>
            <a:ext cx="2292724" cy="246221"/>
          </a:xfrm>
          <a:prstGeom prst="rect">
            <a:avLst/>
          </a:prstGeom>
          <a:noFill/>
        </p:spPr>
        <p:txBody>
          <a:bodyPr wrap="square" rtlCol="0">
            <a:spAutoFit/>
          </a:bodyPr>
          <a:lstStyle/>
          <a:p>
            <a:pPr algn="ctr"/>
            <a:r>
              <a:rPr kumimoji="1" lang="ja-JP" altLang="en-US" sz="1000"/>
              <a:t>評価・意思決定</a:t>
            </a:r>
            <a:endParaRPr kumimoji="1" lang="en-US" altLang="ja-JP" sz="1000" dirty="0"/>
          </a:p>
        </p:txBody>
      </p:sp>
      <p:sp>
        <p:nvSpPr>
          <p:cNvPr id="13" name="右矢印 12">
            <a:extLst>
              <a:ext uri="{FF2B5EF4-FFF2-40B4-BE49-F238E27FC236}">
                <a16:creationId xmlns:a16="http://schemas.microsoft.com/office/drawing/2014/main" id="{11B8FF26-F22D-6E43-B120-7721457C6381}"/>
              </a:ext>
            </a:extLst>
          </p:cNvPr>
          <p:cNvSpPr/>
          <p:nvPr/>
        </p:nvSpPr>
        <p:spPr>
          <a:xfrm rot="16200000">
            <a:off x="3894689" y="2889110"/>
            <a:ext cx="1348831" cy="280606"/>
          </a:xfrm>
          <a:prstGeom prst="rightArrow">
            <a:avLst>
              <a:gd name="adj1" fmla="val 25920"/>
              <a:gd name="adj2" fmla="val 36239"/>
            </a:avLst>
          </a:prstGeom>
          <a:solidFill>
            <a:schemeClr val="tx2"/>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曲折矢印 45">
            <a:extLst>
              <a:ext uri="{FF2B5EF4-FFF2-40B4-BE49-F238E27FC236}">
                <a16:creationId xmlns:a16="http://schemas.microsoft.com/office/drawing/2014/main" id="{EDA69009-26FE-BD45-8C40-5EE9CDC21756}"/>
              </a:ext>
            </a:extLst>
          </p:cNvPr>
          <p:cNvSpPr/>
          <p:nvPr/>
        </p:nvSpPr>
        <p:spPr>
          <a:xfrm>
            <a:off x="4529242" y="2622992"/>
            <a:ext cx="1494373" cy="1080836"/>
          </a:xfrm>
          <a:prstGeom prst="bentArrow">
            <a:avLst>
              <a:gd name="adj1" fmla="val 6871"/>
              <a:gd name="adj2" fmla="val 15935"/>
              <a:gd name="adj3" fmla="val 13120"/>
              <a:gd name="adj4" fmla="val 70868"/>
            </a:avLst>
          </a:prstGeom>
          <a:solidFill>
            <a:schemeClr val="tx2"/>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 name="テキスト ボックス 22">
            <a:extLst>
              <a:ext uri="{FF2B5EF4-FFF2-40B4-BE49-F238E27FC236}">
                <a16:creationId xmlns:a16="http://schemas.microsoft.com/office/drawing/2014/main" id="{C50DB841-6FFF-6948-93B1-516F4181627E}"/>
              </a:ext>
            </a:extLst>
          </p:cNvPr>
          <p:cNvSpPr txBox="1"/>
          <p:nvPr/>
        </p:nvSpPr>
        <p:spPr>
          <a:xfrm>
            <a:off x="91010" y="4370300"/>
            <a:ext cx="3454132" cy="738664"/>
          </a:xfrm>
          <a:prstGeom prst="rect">
            <a:avLst/>
          </a:prstGeom>
          <a:noFill/>
        </p:spPr>
        <p:txBody>
          <a:bodyPr wrap="square" rtlCol="0">
            <a:spAutoFit/>
          </a:bodyPr>
          <a:lstStyle/>
          <a:p>
            <a:r>
              <a:rPr kumimoji="1" lang="ja-JP" altLang="en-US"/>
              <a:t>モデルの精度だけではなく、ビジネス課題を元に何が重要になるか、広い視点を持って取り組む必要がある。</a:t>
            </a:r>
          </a:p>
        </p:txBody>
      </p:sp>
    </p:spTree>
    <p:extLst>
      <p:ext uri="{BB962C8B-B14F-4D97-AF65-F5344CB8AC3E}">
        <p14:creationId xmlns:p14="http://schemas.microsoft.com/office/powerpoint/2010/main" val="157332933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2541</TotalTime>
  <Words>3383</Words>
  <Application>Microsoft Macintosh PowerPoint</Application>
  <PresentationFormat>画面に合わせる (16:9)</PresentationFormat>
  <Paragraphs>385</Paragraphs>
  <Slides>59</Slides>
  <Notes>49</Notes>
  <HiddenSlides>0</HiddenSlides>
  <MMClips>0</MMClips>
  <ScaleCrop>false</ScaleCrop>
  <HeadingPairs>
    <vt:vector size="6" baseType="variant">
      <vt:variant>
        <vt:lpstr>使用されているフォント</vt:lpstr>
      </vt:variant>
      <vt:variant>
        <vt:i4>2</vt:i4>
      </vt:variant>
      <vt:variant>
        <vt:lpstr>テーマ</vt:lpstr>
      </vt:variant>
      <vt:variant>
        <vt:i4>1</vt:i4>
      </vt:variant>
      <vt:variant>
        <vt:lpstr>スライド タイトル</vt:lpstr>
      </vt:variant>
      <vt:variant>
        <vt:i4>59</vt:i4>
      </vt:variant>
    </vt:vector>
  </HeadingPairs>
  <TitlesOfParts>
    <vt:vector size="62" baseType="lpstr">
      <vt:lpstr>Arial</vt:lpstr>
      <vt:lpstr>Impact</vt:lpstr>
      <vt:lpstr>Simple Light</vt:lpstr>
      <vt:lpstr>仮想化・クラウド基礎</vt:lpstr>
      <vt:lpstr>本講義のスケジュール </vt:lpstr>
      <vt:lpstr>自己紹介</vt:lpstr>
      <vt:lpstr>実社会で行われている機械学習プロジェクト 〜なぜインフラを学ぶのか〜</vt:lpstr>
      <vt:lpstr>基礎講義で学んだこと</vt:lpstr>
      <vt:lpstr>応用講義でこれから学ぶこと</vt:lpstr>
      <vt:lpstr>機械学習の基本的な流れ</vt:lpstr>
      <vt:lpstr>機械学習の理想的な流れ</vt:lpstr>
      <vt:lpstr>実社会における機械学習の理想的な流れ</vt:lpstr>
      <vt:lpstr>MLシステムを実現させるための要素 </vt:lpstr>
      <vt:lpstr>機械学習と他の専門分野の関係性</vt:lpstr>
      <vt:lpstr>身近な機械学習プロジェクト例</vt:lpstr>
      <vt:lpstr>余談</vt:lpstr>
      <vt:lpstr>インフラってなに？</vt:lpstr>
      <vt:lpstr>仮想化技術①</vt:lpstr>
      <vt:lpstr>仮想化技術(Virtualization Technologies)とは?</vt:lpstr>
      <vt:lpstr>仮想化の利点</vt:lpstr>
      <vt:lpstr>PowerPoint プレゼンテーション</vt:lpstr>
      <vt:lpstr>仮想化の利点</vt:lpstr>
      <vt:lpstr>クラウド技術</vt:lpstr>
      <vt:lpstr>クラウド(Cloud)とは何か</vt:lpstr>
      <vt:lpstr>仮想化とクラウドの違い</vt:lpstr>
      <vt:lpstr>クラウドの種類</vt:lpstr>
      <vt:lpstr>クラウドの全体像 </vt:lpstr>
      <vt:lpstr>サービスモデルの種類</vt:lpstr>
      <vt:lpstr>サービスモデルの一例 </vt:lpstr>
      <vt:lpstr>開発(Development)モデルの種類   </vt:lpstr>
      <vt:lpstr>オンプレミスとクラウドの違い</vt:lpstr>
      <vt:lpstr>オンプレミス(On-Premise)とは</vt:lpstr>
      <vt:lpstr>オンプレミスとクラウドの違い </vt:lpstr>
      <vt:lpstr>代表的なクラウドプラットフォーム</vt:lpstr>
      <vt:lpstr>代表的なクラウドプラットフォームの紹介</vt:lpstr>
      <vt:lpstr>仮想化技術②</vt:lpstr>
      <vt:lpstr>コンテナ(コンテナ型仮想化技術)とは </vt:lpstr>
      <vt:lpstr>コンテナの利点</vt:lpstr>
      <vt:lpstr>PowerPoint プレゼンテーション</vt:lpstr>
      <vt:lpstr>Dockerとは</vt:lpstr>
      <vt:lpstr>PowerPoint プレゼンテーション</vt:lpstr>
      <vt:lpstr>AWS EC2を触ってみる</vt:lpstr>
      <vt:lpstr>AWSへログインしよう！</vt:lpstr>
      <vt:lpstr>①AWS educateを開く</vt:lpstr>
      <vt:lpstr>②MyClassroomsへ移動する。</vt:lpstr>
      <vt:lpstr>③コホートを選択し、同意画面へ移動する。</vt:lpstr>
      <vt:lpstr>④”I Agree”を選択し、vocareumに移動する。</vt:lpstr>
      <vt:lpstr>⑤vocareumからAWS Consoleへログインする。</vt:lpstr>
      <vt:lpstr>⑥AWS Consoleにログイン</vt:lpstr>
      <vt:lpstr>2. AWS EC2とは？</vt:lpstr>
      <vt:lpstr>AWS EC2とは</vt:lpstr>
      <vt:lpstr>3. EC2インスタンスの作成</vt:lpstr>
      <vt:lpstr>①AWS マネジメントコンソールを開く</vt:lpstr>
      <vt:lpstr>②EC2を選択する</vt:lpstr>
      <vt:lpstr>③インスタンスを起動させる</vt:lpstr>
      <vt:lpstr>④インスタンスのスペックを選択する</vt:lpstr>
      <vt:lpstr>⑤インスタンスの確認を行う</vt:lpstr>
      <vt:lpstr>⑥キーペアを作成する</vt:lpstr>
      <vt:lpstr>⑦pemファイルをダウンロード</vt:lpstr>
      <vt:lpstr>⑧インスタンスステータスの確認</vt:lpstr>
      <vt:lpstr>⑨インスタンスの停止・終了</vt:lpstr>
      <vt:lpstr>4. EC2インスタンスへの接続</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仮想化・クラウド基礎</dc:title>
  <dc:subject/>
  <dc:creator/>
  <cp:keywords/>
  <dc:description/>
  <cp:lastModifiedBy>トモヒロ ヤマノ</cp:lastModifiedBy>
  <cp:revision>90</cp:revision>
  <dcterms:modified xsi:type="dcterms:W3CDTF">2021-06-08T01:00:16Z</dcterms:modified>
  <cp:category/>
</cp:coreProperties>
</file>